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73" r:id="rId6"/>
    <p:sldId id="272" r:id="rId7"/>
    <p:sldId id="258" r:id="rId8"/>
    <p:sldId id="274" r:id="rId9"/>
    <p:sldId id="259" r:id="rId10"/>
    <p:sldId id="266" r:id="rId11"/>
    <p:sldId id="265" r:id="rId12"/>
    <p:sldId id="267" r:id="rId13"/>
    <p:sldId id="260" r:id="rId14"/>
    <p:sldId id="268" r:id="rId15"/>
    <p:sldId id="269" r:id="rId16"/>
    <p:sldId id="262"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46" autoAdjust="0"/>
  </p:normalViewPr>
  <p:slideViewPr>
    <p:cSldViewPr>
      <p:cViewPr>
        <p:scale>
          <a:sx n="60" d="100"/>
          <a:sy n="60" d="100"/>
        </p:scale>
        <p:origin x="-1626" y="-294"/>
      </p:cViewPr>
      <p:guideLst>
        <p:guide orient="horz" pos="2160"/>
        <p:guide pos="2880"/>
      </p:guideLst>
    </p:cSldViewPr>
  </p:slideViewPr>
  <p:outlineViewPr>
    <p:cViewPr>
      <p:scale>
        <a:sx n="33" d="100"/>
        <a:sy n="33" d="100"/>
      </p:scale>
      <p:origin x="42" y="22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EF929-99F0-4C1F-8FFC-FBAC2D2B387F}"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113289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EF929-99F0-4C1F-8FFC-FBAC2D2B387F}"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133021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EF929-99F0-4C1F-8FFC-FBAC2D2B387F}"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231200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EF929-99F0-4C1F-8FFC-FBAC2D2B387F}"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259032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EF929-99F0-4C1F-8FFC-FBAC2D2B387F}"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124986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EF929-99F0-4C1F-8FFC-FBAC2D2B387F}"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206365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EF929-99F0-4C1F-8FFC-FBAC2D2B387F}"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5237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EF929-99F0-4C1F-8FFC-FBAC2D2B387F}"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141583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EF929-99F0-4C1F-8FFC-FBAC2D2B387F}"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275432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EF929-99F0-4C1F-8FFC-FBAC2D2B387F}"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163069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EF929-99F0-4C1F-8FFC-FBAC2D2B387F}"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9BB98-50E6-4E3F-BB5A-4FD1E2C02D0B}" type="slidenum">
              <a:rPr lang="en-US" smtClean="0"/>
              <a:t>‹#›</a:t>
            </a:fld>
            <a:endParaRPr lang="en-US"/>
          </a:p>
        </p:txBody>
      </p:sp>
    </p:spTree>
    <p:extLst>
      <p:ext uri="{BB962C8B-B14F-4D97-AF65-F5344CB8AC3E}">
        <p14:creationId xmlns:p14="http://schemas.microsoft.com/office/powerpoint/2010/main" val="3095638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EF929-99F0-4C1F-8FFC-FBAC2D2B387F}" type="datetimeFigureOut">
              <a:rPr lang="en-US" smtClean="0"/>
              <a:t>5/25/2020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9BB98-50E6-4E3F-BB5A-4FD1E2C02D0B}" type="slidenum">
              <a:rPr lang="en-US" smtClean="0"/>
              <a:t>‹#›</a:t>
            </a:fld>
            <a:endParaRPr lang="en-US"/>
          </a:p>
        </p:txBody>
      </p:sp>
    </p:spTree>
    <p:extLst>
      <p:ext uri="{BB962C8B-B14F-4D97-AF65-F5344CB8AC3E}">
        <p14:creationId xmlns:p14="http://schemas.microsoft.com/office/powerpoint/2010/main" val="256772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slide" Target="slide10.xml"/><Relationship Id="rId4" Type="http://schemas.openxmlformats.org/officeDocument/2006/relationships/hyperlink" Target="https://youtu.be/grslhPGS3B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olitika.co.rs/sr/clanak/427261/Sakura-praznik-tresnjinog-cveta"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cepti.com/kuvar/kolaci/23025-starinski-kolac-sa-tresnjama"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quizizz.com/join/quiz/5eab10adb1fe39001d0071ce/start" TargetMode="External"/><Relationship Id="rId4" Type="http://schemas.openxmlformats.org/officeDocument/2006/relationships/hyperlink" Target="https://youtu.be/zaEPBHsziW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biteable.com/watch/-2532610" TargetMode="External"/><Relationship Id="rId5" Type="http://schemas.openxmlformats.org/officeDocument/2006/relationships/slide" Target="sl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watch?v=ZX5lZ4MP8EE" TargetMode="External"/><Relationship Id="rId5" Type="http://schemas.openxmlformats.org/officeDocument/2006/relationships/slide" Target="slide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ln w="0">
                  <a:noFill/>
                </a:ln>
                <a:solidFill>
                  <a:schemeClr val="bg1"/>
                </a:solidFill>
                <a:effectLst>
                  <a:glow rad="63500">
                    <a:schemeClr val="bg1">
                      <a:lumMod val="75000"/>
                    </a:schemeClr>
                  </a:glow>
                  <a:outerShdw blurRad="50800" dist="38100" dir="2700000" algn="tl" rotWithShape="0">
                    <a:prstClr val="black">
                      <a:alpha val="40000"/>
                    </a:prstClr>
                  </a:outerShdw>
                  <a:reflection blurRad="6350" stA="60000" endA="900" endPos="58000" dir="5400000" sy="-100000" algn="bl" rotWithShape="0"/>
                </a:effectLst>
              </a:rPr>
              <a:t>МОЈ ДЕКА ЈЕ БИО ТРЕШЊА</a:t>
            </a:r>
            <a:endParaRPr lang="en-US" dirty="0">
              <a:ln w="0">
                <a:noFill/>
              </a:ln>
              <a:solidFill>
                <a:schemeClr val="bg1"/>
              </a:solidFill>
              <a:effectLst>
                <a:glow rad="63500">
                  <a:schemeClr val="bg1">
                    <a:lumMod val="75000"/>
                  </a:schemeClr>
                </a:glow>
                <a:outerShdw blurRad="50800" dist="38100" dir="2700000" algn="tl" rotWithShape="0">
                  <a:prstClr val="black">
                    <a:alpha val="40000"/>
                  </a:prstClr>
                </a:outerShdw>
                <a:reflection blurRad="6350" stA="60000" endA="900" endPos="58000" dir="5400000" sy="-100000" algn="bl" rotWithShape="0"/>
              </a:effectLst>
              <a:latin typeface="EngraversGothic BT" panose="020B0507020203020204" pitchFamily="34" charset="0"/>
            </a:endParaRPr>
          </a:p>
        </p:txBody>
      </p:sp>
      <p:sp>
        <p:nvSpPr>
          <p:cNvPr id="3" name="Subtitle 2"/>
          <p:cNvSpPr>
            <a:spLocks noGrp="1"/>
          </p:cNvSpPr>
          <p:nvPr>
            <p:ph type="subTitle" idx="1"/>
          </p:nvPr>
        </p:nvSpPr>
        <p:spPr/>
        <p:txBody>
          <a:bodyPr/>
          <a:lstStyle/>
          <a:p>
            <a:r>
              <a:rPr lang="sr-Cyrl-RS" dirty="0" smtClean="0">
                <a:solidFill>
                  <a:schemeClr val="bg1"/>
                </a:solidFill>
              </a:rPr>
              <a:t>Анђела Нанети </a:t>
            </a:r>
            <a:r>
              <a:rPr lang="sr-Cyrl-RS" dirty="0" smtClean="0"/>
              <a:t> </a:t>
            </a:r>
            <a:endParaRPr lang="en-US" dirty="0"/>
          </a:p>
        </p:txBody>
      </p:sp>
      <p:sp>
        <p:nvSpPr>
          <p:cNvPr id="4" name="Action Button: Information 3">
            <a:hlinkClick r:id="" action="ppaction://hlinkshowjump?jump=nextslide" highlightClick="1"/>
          </p:cNvPr>
          <p:cNvSpPr/>
          <p:nvPr/>
        </p:nvSpPr>
        <p:spPr>
          <a:xfrm>
            <a:off x="6084168" y="3861048"/>
            <a:ext cx="828000" cy="828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Movie 4">
            <a:hlinkClick r:id="" action="ppaction://noaction" highlightClick="1"/>
          </p:cNvPr>
          <p:cNvSpPr/>
          <p:nvPr/>
        </p:nvSpPr>
        <p:spPr>
          <a:xfrm>
            <a:off x="6084168" y="1124744"/>
            <a:ext cx="828000" cy="828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3" action="ppaction://hlinksldjump"/>
          </p:cNvPr>
          <p:cNvSpPr/>
          <p:nvPr/>
        </p:nvSpPr>
        <p:spPr>
          <a:xfrm>
            <a:off x="6084168" y="1124744"/>
            <a:ext cx="828000"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rId4" action="ppaction://hlinksldjump"/>
          </p:cNvPr>
          <p:cNvSpPr/>
          <p:nvPr/>
        </p:nvSpPr>
        <p:spPr>
          <a:xfrm>
            <a:off x="7668344"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57864093"/>
      </p:ext>
    </p:extLst>
  </p:cSld>
  <p:clrMapOvr>
    <a:masterClrMapping/>
  </p:clrMapOvr>
  <mc:AlternateContent xmlns:mc="http://schemas.openxmlformats.org/markup-compatibility/2006" xmlns:p14="http://schemas.microsoft.com/office/powerpoint/2010/main">
    <mc:Choice Requires="p14">
      <p:transition spd="slow" p14:dur="3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2000"/>
                            </p:stCondLst>
                            <p:childTnLst>
                              <p:par>
                                <p:cTn id="17" presetID="32" presetClass="emph" presetSubtype="0" repeatCount="10000" fill="hold" grpId="0" nodeType="afterEffect">
                                  <p:stCondLst>
                                    <p:cond delay="0"/>
                                  </p:stCondLst>
                                  <p:childTnLst>
                                    <p:animRot by="120000">
                                      <p:cBhvr>
                                        <p:cTn id="18" dur="200" fill="hold">
                                          <p:stCondLst>
                                            <p:cond delay="0"/>
                                          </p:stCondLst>
                                        </p:cTn>
                                        <p:tgtEl>
                                          <p:spTgt spid="7"/>
                                        </p:tgtEl>
                                        <p:attrNameLst>
                                          <p:attrName>r</p:attrName>
                                        </p:attrNameLst>
                                      </p:cBhvr>
                                    </p:animRot>
                                    <p:animRot by="-240000">
                                      <p:cBhvr>
                                        <p:cTn id="19" dur="400" fill="hold">
                                          <p:stCondLst>
                                            <p:cond delay="400"/>
                                          </p:stCondLst>
                                        </p:cTn>
                                        <p:tgtEl>
                                          <p:spTgt spid="7"/>
                                        </p:tgtEl>
                                        <p:attrNameLst>
                                          <p:attrName>r</p:attrName>
                                        </p:attrNameLst>
                                      </p:cBhvr>
                                    </p:animRot>
                                    <p:animRot by="240000">
                                      <p:cBhvr>
                                        <p:cTn id="20" dur="400" fill="hold">
                                          <p:stCondLst>
                                            <p:cond delay="800"/>
                                          </p:stCondLst>
                                        </p:cTn>
                                        <p:tgtEl>
                                          <p:spTgt spid="7"/>
                                        </p:tgtEl>
                                        <p:attrNameLst>
                                          <p:attrName>r</p:attrName>
                                        </p:attrNameLst>
                                      </p:cBhvr>
                                    </p:animRot>
                                    <p:animRot by="-240000">
                                      <p:cBhvr>
                                        <p:cTn id="21" dur="400" fill="hold">
                                          <p:stCondLst>
                                            <p:cond delay="1200"/>
                                          </p:stCondLst>
                                        </p:cTn>
                                        <p:tgtEl>
                                          <p:spTgt spid="7"/>
                                        </p:tgtEl>
                                        <p:attrNameLst>
                                          <p:attrName>r</p:attrName>
                                        </p:attrNameLst>
                                      </p:cBhvr>
                                    </p:animRot>
                                    <p:animRot by="120000">
                                      <p:cBhvr>
                                        <p:cTn id="22" dur="400" fill="hold">
                                          <p:stCondLst>
                                            <p:cond delay="1600"/>
                                          </p:stCondLst>
                                        </p:cTn>
                                        <p:tgtEl>
                                          <p:spTgt spid="7"/>
                                        </p:tgtEl>
                                        <p:attrNameLst>
                                          <p:attrName>r</p:attrName>
                                        </p:attrNameLst>
                                      </p:cBhvr>
                                    </p:animRo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ction Button: Information 4">
            <a:hlinkClick r:id="" action="ppaction://hlinkshowjump?jump=nextslide" highlightClick="1"/>
          </p:cNvPr>
          <p:cNvSpPr/>
          <p:nvPr/>
        </p:nvSpPr>
        <p:spPr>
          <a:xfrm>
            <a:off x="2520000" y="5760000"/>
            <a:ext cx="833933" cy="83393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Action Button: Movie 5">
            <a:hlinkClick r:id="" action="ppaction://noaction" highlightClick="1"/>
          </p:cNvPr>
          <p:cNvSpPr/>
          <p:nvPr/>
        </p:nvSpPr>
        <p:spPr>
          <a:xfrm>
            <a:off x="3960000" y="5760000"/>
            <a:ext cx="925941" cy="80924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hlinkClick r:id="rId3" action="ppaction://hlinksldjump"/>
          </p:cNvPr>
          <p:cNvSpPr/>
          <p:nvPr/>
        </p:nvSpPr>
        <p:spPr>
          <a:xfrm>
            <a:off x="3960000" y="5760000"/>
            <a:ext cx="925940" cy="8092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ight Arrow 7">
            <a:hlinkClick r:id="rId4" action="ppaction://hlinksldjump"/>
          </p:cNvPr>
          <p:cNvSpPr/>
          <p:nvPr/>
        </p:nvSpPr>
        <p:spPr>
          <a:xfrm>
            <a:off x="5580000"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40329770"/>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2000"/>
                            </p:stCondLst>
                            <p:childTnLst>
                              <p:par>
                                <p:cTn id="12" presetID="32" presetClass="emph" presetSubtype="0" repeatCount="10000" fill="hold" grpId="0" nodeType="afterEffect">
                                  <p:stCondLst>
                                    <p:cond delay="2000"/>
                                  </p:stCondLst>
                                  <p:childTnLst>
                                    <p:animRot by="120000">
                                      <p:cBhvr>
                                        <p:cTn id="13" dur="200" fill="hold">
                                          <p:stCondLst>
                                            <p:cond delay="0"/>
                                          </p:stCondLst>
                                        </p:cTn>
                                        <p:tgtEl>
                                          <p:spTgt spid="8"/>
                                        </p:tgtEl>
                                        <p:attrNameLst>
                                          <p:attrName>r</p:attrName>
                                        </p:attrNameLst>
                                      </p:cBhvr>
                                    </p:animRot>
                                    <p:animRot by="-240000">
                                      <p:cBhvr>
                                        <p:cTn id="14" dur="400" fill="hold">
                                          <p:stCondLst>
                                            <p:cond delay="400"/>
                                          </p:stCondLst>
                                        </p:cTn>
                                        <p:tgtEl>
                                          <p:spTgt spid="8"/>
                                        </p:tgtEl>
                                        <p:attrNameLst>
                                          <p:attrName>r</p:attrName>
                                        </p:attrNameLst>
                                      </p:cBhvr>
                                    </p:animRot>
                                    <p:animRot by="240000">
                                      <p:cBhvr>
                                        <p:cTn id="15" dur="400" fill="hold">
                                          <p:stCondLst>
                                            <p:cond delay="800"/>
                                          </p:stCondLst>
                                        </p:cTn>
                                        <p:tgtEl>
                                          <p:spTgt spid="8"/>
                                        </p:tgtEl>
                                        <p:attrNameLst>
                                          <p:attrName>r</p:attrName>
                                        </p:attrNameLst>
                                      </p:cBhvr>
                                    </p:animRot>
                                    <p:animRot by="-240000">
                                      <p:cBhvr>
                                        <p:cTn id="16" dur="400" fill="hold">
                                          <p:stCondLst>
                                            <p:cond delay="1200"/>
                                          </p:stCondLst>
                                        </p:cTn>
                                        <p:tgtEl>
                                          <p:spTgt spid="8"/>
                                        </p:tgtEl>
                                        <p:attrNameLst>
                                          <p:attrName>r</p:attrName>
                                        </p:attrNameLst>
                                      </p:cBhvr>
                                    </p:animRot>
                                    <p:animRot by="120000">
                                      <p:cBhvr>
                                        <p:cTn id="17" dur="400" fill="hold">
                                          <p:stCondLst>
                                            <p:cond delay="1600"/>
                                          </p:stCondLst>
                                        </p:cTn>
                                        <p:tgtEl>
                                          <p:spTgt spid="8"/>
                                        </p:tgtEl>
                                        <p:attrNameLst>
                                          <p:attrName>r</p:attrName>
                                        </p:attrNameLst>
                                      </p:cBhvr>
                                    </p:animRo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72" y="260648"/>
            <a:ext cx="5338936" cy="5760640"/>
          </a:xfrm>
        </p:spPr>
        <p:txBody>
          <a:bodyPr>
            <a:normAutofit fontScale="55000" lnSpcReduction="20000"/>
          </a:bodyPr>
          <a:lstStyle/>
          <a:p>
            <a:pPr marL="0" indent="0" algn="just" fontAlgn="base">
              <a:buNone/>
            </a:pPr>
            <a:r>
              <a:rPr lang="ru-RU" dirty="0"/>
              <a:t>Као богиња плодности Лада има своје годишње циклусе што показује веровање да она борави у боравишту мртвих све до пролећне равнодневнице. Овај свет мртвих је Ириј, а у њему осим Ладе борави и Велес, рогати бог стоке. У моменту када Лада треба да изађе у свет и донесе пролеће, Геровит отвара врата Ирија пуштајући богињу плодности да благослови земљу. Крајем лета, Лада се враћа у Ириј. (Сличан мит постоји међу Германима, па тако Фраја проводи један део године у подземљу међу патуљцима, док грчка Персефона за врема зимског периода обитава у Хаду.) Иако њена владавина почиње 21. марта, Лада је, пре свега, богиња лета. Она следи за Весном, словенском пролећном богињом. Међутим, обе ове богиње везане су за плодност па је њихово функционисање понекад тешко разлучити. Као што видимо, Ладина владавина почиње већ у пролеће и траје онолико колико траје и доба плодности. Осим што је повезана са Сунцем, Лада је везана и за кишу као и за топлу летњу ноћ, која је идеално време за поштовање једне богиње љубави.</a:t>
            </a:r>
          </a:p>
          <a:p>
            <a:pPr marL="0" indent="0" algn="just" fontAlgn="base">
              <a:buNone/>
            </a:pPr>
            <a:r>
              <a:rPr lang="ru-RU" dirty="0"/>
              <a:t>Ладине животиње су петао, јелен, мрав и орао, док су њене биљке </a:t>
            </a:r>
            <a:r>
              <a:rPr lang="ru-RU" b="1" dirty="0"/>
              <a:t>трешња</a:t>
            </a:r>
            <a:r>
              <a:rPr lang="ru-RU" dirty="0"/>
              <a:t>, маслачак, липа и божур.</a:t>
            </a:r>
          </a:p>
          <a:p>
            <a:pPr marL="0" indent="0" algn="just" fontAlgn="base">
              <a:buNone/>
            </a:pPr>
            <a:r>
              <a:rPr lang="ru-RU" dirty="0"/>
              <a:t>Преузето са: www.starisloveni.com</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692696"/>
            <a:ext cx="2798993" cy="4824536"/>
          </a:xfrm>
          <a:prstGeom prst="rect">
            <a:avLst/>
          </a:prstGeom>
        </p:spPr>
      </p:pic>
      <p:sp>
        <p:nvSpPr>
          <p:cNvPr id="5" name="Curved Left Arrow 4">
            <a:hlinkClick r:id="rId3"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07749757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16075" y="476672"/>
            <a:ext cx="5621064" cy="515329"/>
          </a:xfrm>
        </p:spPr>
        <p:txBody>
          <a:bodyPr>
            <a:normAutofit fontScale="92500" lnSpcReduction="10000"/>
          </a:bodyPr>
          <a:lstStyle/>
          <a:p>
            <a:pPr marL="0" indent="0">
              <a:buNone/>
            </a:pPr>
            <a:r>
              <a:rPr lang="en-US" dirty="0" smtClean="0">
                <a:hlinkClick r:id="rId4"/>
              </a:rPr>
              <a:t>https://youtu.be/grslhPGS3Bc</a:t>
            </a:r>
            <a:endParaRPr lang="en-US" dirty="0"/>
          </a:p>
        </p:txBody>
      </p:sp>
      <p:sp>
        <p:nvSpPr>
          <p:cNvPr id="7" name="Curved Left Arrow 6">
            <a:hlinkClick r:id="rId5"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075" y="1340768"/>
            <a:ext cx="6568976" cy="4728089"/>
          </a:xfrm>
          <a:prstGeom prst="rect">
            <a:avLst/>
          </a:prstGeom>
        </p:spPr>
      </p:pic>
    </p:spTree>
    <p:controls>
      <mc:AlternateContent xmlns:mc="http://schemas.openxmlformats.org/markup-compatibility/2006">
        <mc:Choice xmlns:v="urn:schemas-microsoft-com:vml" Requires="v">
          <p:control spid="3076" name="ShockwaveFlash1" r:id="rId2" imgW="4608360" imgH="3384720"/>
        </mc:Choice>
        <mc:Fallback>
          <p:control name="ShockwaveFlash1" r:id="rId2" imgW="4608360" imgH="3384720">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844675"/>
                  <a:ext cx="4105275" cy="31686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2108758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6" y="1412776"/>
            <a:ext cx="3610744" cy="4277072"/>
          </a:xfrm>
        </p:spPr>
        <p:txBody>
          <a:bodyPr>
            <a:normAutofit fontScale="85000" lnSpcReduction="10000"/>
          </a:bodyPr>
          <a:lstStyle/>
          <a:p>
            <a:pPr marL="0" indent="0" fontAlgn="base">
              <a:buNone/>
            </a:pPr>
            <a:r>
              <a:rPr lang="ru-RU" sz="2400" b="1" dirty="0" smtClean="0"/>
              <a:t>Много</a:t>
            </a:r>
            <a:r>
              <a:rPr lang="ru-RU" sz="2400" dirty="0"/>
              <a:t> </a:t>
            </a:r>
            <a:r>
              <a:rPr lang="ru-RU" sz="2400" b="1" dirty="0"/>
              <a:t>ће тога проћи Тонино. Богат је и испуњен његов млади живот.Неће нам бити тешко да разумемо његове недоумице, да будемо усхићени његовим савладавањем вештине пењања на трешњу, да схватимо природу на начин како је то њега учио дека Отавијано, да осетимо његове болове и прославимо његове победе.Због тога волимо ову књигу.</a:t>
            </a:r>
            <a:endParaRPr lang="ru-RU"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12" y="1412776"/>
            <a:ext cx="3696380" cy="3852396"/>
          </a:xfrm>
          <a:prstGeom prst="rect">
            <a:avLst/>
          </a:prstGeom>
        </p:spPr>
      </p:pic>
      <p:sp>
        <p:nvSpPr>
          <p:cNvPr id="5" name="Action Button: Information 4">
            <a:hlinkClick r:id="" action="ppaction://hlinkshowjump?jump=nextslide" highlightClick="1"/>
          </p:cNvPr>
          <p:cNvSpPr/>
          <p:nvPr/>
        </p:nvSpPr>
        <p:spPr>
          <a:xfrm>
            <a:off x="2520000" y="5760000"/>
            <a:ext cx="833933" cy="83393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ight Arrow 5">
            <a:hlinkClick r:id="rId4" action="ppaction://hlinksldjump"/>
          </p:cNvPr>
          <p:cNvSpPr/>
          <p:nvPr/>
        </p:nvSpPr>
        <p:spPr>
          <a:xfrm>
            <a:off x="5580000"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09777723"/>
      </p:ext>
    </p:extLst>
  </p:cSld>
  <p:clrMapOvr>
    <a:masterClrMapping/>
  </p:clrMapOvr>
  <mc:AlternateContent xmlns:mc="http://schemas.openxmlformats.org/markup-compatibility/2006" xmlns:p14="http://schemas.microsoft.com/office/powerpoint/2010/main">
    <mc:Choice Requires="p14">
      <p:transition spd="slow" p14:dur="3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grpId="0" nodeType="afterEffect">
                                  <p:stCondLst>
                                    <p:cond delay="200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76672"/>
            <a:ext cx="8229600" cy="5976664"/>
          </a:xfrm>
        </p:spPr>
        <p:txBody>
          <a:bodyPr>
            <a:normAutofit fontScale="55000" lnSpcReduction="20000"/>
          </a:bodyPr>
          <a:lstStyle/>
          <a:p>
            <a:pPr marL="0" indent="0" algn="ctr" fontAlgn="base">
              <a:buNone/>
            </a:pPr>
            <a:r>
              <a:rPr lang="ru-RU" b="1" dirty="0"/>
              <a:t>ИЗАБРАНИ ЦИТАТИ ИЗ КЊИГЕ</a:t>
            </a:r>
          </a:p>
          <a:p>
            <a:pPr algn="just" fontAlgn="base"/>
            <a:r>
              <a:rPr lang="ru-RU" dirty="0"/>
              <a:t>„Тако сам научио да умрети значи отпутовати на небо без авиона и да тамо нема места ни за гуске ни за децу“.</a:t>
            </a:r>
          </a:p>
          <a:p>
            <a:pPr algn="just" fontAlgn="base"/>
            <a:r>
              <a:rPr lang="ru-RU" dirty="0"/>
              <a:t>„ Ако пажљиво слушаш и концентришеш се, можеш да видиш много тога, као да су ти очи отворене. А сада слушај трешњу како дише“. </a:t>
            </a:r>
          </a:p>
          <a:p>
            <a:pPr algn="just" fontAlgn="base"/>
            <a:r>
              <a:rPr lang="ru-RU" dirty="0"/>
              <a:t>„ Кад помислим на деку Отавијана, пожелим да никад не заборавим тај дан када ме је научио да слушам дисање дрвећа“.</a:t>
            </a:r>
          </a:p>
          <a:p>
            <a:pPr algn="just" fontAlgn="base"/>
            <a:r>
              <a:rPr lang="ru-RU" dirty="0"/>
              <a:t>„ Мораш да мислиш да си птица или мачка, морш да мислиш да је дрво твој пријатељ, да је твоја кућа. Мораш добро да се осећаш, да ти буде лако“.</a:t>
            </a:r>
          </a:p>
          <a:p>
            <a:pPr algn="just" fontAlgn="base"/>
            <a:r>
              <a:rPr lang="ru-RU" dirty="0"/>
              <a:t>„ Она за мене није мртва, Тонино: докле год те неко воли, не можеш да умреш, запамти то“.</a:t>
            </a:r>
          </a:p>
          <a:p>
            <a:pPr algn="just" fontAlgn="base"/>
            <a:r>
              <a:rPr lang="ru-RU" dirty="0"/>
              <a:t>„Нагло сам се пробудио, срце ми је јако лупало, али се нисам плашио јер сам чуо декин глас који је понављао:“ Ту сам, Тонино, ту сам с тобом.““.</a:t>
            </a:r>
          </a:p>
          <a:p>
            <a:pPr algn="just" fontAlgn="base"/>
            <a:r>
              <a:rPr lang="ru-RU" dirty="0"/>
              <a:t>„ Ни данас не могу да објасним како сам успео да скочим у тој брзини: можда се Феличе нагнуо према мени или ме је дека гурнуо“.</a:t>
            </a:r>
          </a:p>
          <a:p>
            <a:pPr algn="just" fontAlgn="base"/>
            <a:r>
              <a:rPr lang="ru-RU" dirty="0"/>
              <a:t>„ На трешњу ћу донети само Корину, када буде мало већа, и њу ћу научити свему што ме је дека научио.</a:t>
            </a:r>
          </a:p>
          <a:p>
            <a:pPr algn="just" fontAlgn="base"/>
            <a:r>
              <a:rPr lang="ru-RU" dirty="0"/>
              <a:t>Сањао сам једном како она и ја изводимо вратоломије на гранама, а трешња се сва тресе, као да се смеје.</a:t>
            </a:r>
          </a:p>
          <a:p>
            <a:pPr algn="just" fontAlgn="base"/>
            <a:r>
              <a:rPr lang="ru-RU" dirty="0"/>
              <a:t>Тачно, то је био само сан; али, ако дрвеће дише, зашто не би могло и да се смеје?“</a:t>
            </a:r>
          </a:p>
          <a:p>
            <a:pPr marL="0" indent="0">
              <a:buNone/>
            </a:pPr>
            <a:endParaRPr lang="en-US" dirty="0"/>
          </a:p>
        </p:txBody>
      </p:sp>
      <p:sp>
        <p:nvSpPr>
          <p:cNvPr id="7" name="Curved Left Arrow 6">
            <a:hlinkClick r:id="rId2"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4146321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6012160" y="1916832"/>
            <a:ext cx="2808312" cy="3384376"/>
          </a:xfrm>
          <a:prstGeom prst="rect">
            <a:avLst/>
          </a:prstGeom>
          <a:solidFill>
            <a:schemeClr val="bg1"/>
          </a:solidFill>
          <a:effectLst>
            <a:glow rad="63500">
              <a:schemeClr val="accent4">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3131840" y="1916832"/>
            <a:ext cx="2808312" cy="3384376"/>
          </a:xfrm>
          <a:prstGeom prst="rect">
            <a:avLst/>
          </a:prstGeom>
          <a:solidFill>
            <a:schemeClr val="bg1"/>
          </a:solidFill>
          <a:effectLst>
            <a:glow rad="63500">
              <a:schemeClr val="accent4">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p:nvSpPr>
        <p:spPr>
          <a:xfrm>
            <a:off x="251520" y="1916832"/>
            <a:ext cx="2808312" cy="3384376"/>
          </a:xfrm>
          <a:prstGeom prst="rect">
            <a:avLst/>
          </a:prstGeom>
          <a:solidFill>
            <a:schemeClr val="bg1"/>
          </a:solidFill>
          <a:effectLst>
            <a:glow rad="63500">
              <a:schemeClr val="accent4">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idx="1"/>
          </p:nvPr>
        </p:nvSpPr>
        <p:spPr>
          <a:xfrm>
            <a:off x="251520" y="1988840"/>
            <a:ext cx="8712968" cy="3816424"/>
          </a:xfrm>
        </p:spPr>
        <p:txBody>
          <a:bodyPr numCol="3" anchor="t">
            <a:normAutofit/>
          </a:bodyPr>
          <a:lstStyle/>
          <a:p>
            <a:pPr marL="0" indent="0" fontAlgn="base">
              <a:buNone/>
            </a:pPr>
            <a:r>
              <a:rPr lang="sr-Cyrl-RS" sz="2000" b="0" i="0" dirty="0" smtClean="0">
                <a:effectLst/>
              </a:rPr>
              <a:t>У роману уочавамо приповедање</a:t>
            </a:r>
            <a:endParaRPr lang="en-US" sz="2000" b="0" i="0" dirty="0" smtClean="0">
              <a:effectLst/>
            </a:endParaRPr>
          </a:p>
          <a:p>
            <a:pPr marL="0" indent="0" fontAlgn="base">
              <a:buNone/>
            </a:pPr>
            <a:r>
              <a:rPr lang="sr-Cyrl-RS" sz="2000" b="0" i="0" dirty="0" smtClean="0">
                <a:effectLst/>
              </a:rPr>
              <a:t>у 1.и 3. лицу. Наратор је дечак Тонино и све догађаје пратимо из његове перспективе.</a:t>
            </a:r>
            <a:endParaRPr lang="en-US" sz="2000" b="0" i="0" dirty="0" smtClean="0">
              <a:effectLst/>
            </a:endParaRPr>
          </a:p>
          <a:p>
            <a:pPr marL="0" indent="0" fontAlgn="base">
              <a:buNone/>
            </a:pPr>
            <a:endParaRPr lang="en-US" sz="2000" dirty="0" smtClean="0"/>
          </a:p>
          <a:p>
            <a:pPr marL="0" indent="0" fontAlgn="base">
              <a:buNone/>
            </a:pPr>
            <a:endParaRPr lang="en-US" sz="2000" dirty="0" smtClean="0"/>
          </a:p>
          <a:p>
            <a:pPr marL="0" indent="0" fontAlgn="base">
              <a:buNone/>
            </a:pPr>
            <a:endParaRPr lang="en-US" sz="2000" dirty="0"/>
          </a:p>
          <a:p>
            <a:pPr marL="0" indent="0" fontAlgn="base">
              <a:buNone/>
            </a:pPr>
            <a:endParaRPr lang="en-US" sz="2000" dirty="0" smtClean="0"/>
          </a:p>
          <a:p>
            <a:pPr marL="0" indent="0" fontAlgn="base">
              <a:buNone/>
            </a:pPr>
            <a:endParaRPr lang="en-US" sz="2000" dirty="0"/>
          </a:p>
          <a:p>
            <a:pPr marL="0" indent="0" fontAlgn="base">
              <a:buNone/>
            </a:pPr>
            <a:r>
              <a:rPr lang="sr-Cyrl-RS" sz="2000" dirty="0" smtClean="0"/>
              <a:t>Дечак </a:t>
            </a:r>
            <a:r>
              <a:rPr lang="sr-Cyrl-RS" sz="2000" dirty="0"/>
              <a:t>је слушајући звуке из природе успео да жмурећи оживи њену лепоту. Чуо је пијукање </a:t>
            </a:r>
            <a:r>
              <a:rPr lang="sr-Cyrl-RS" sz="2000" dirty="0" smtClean="0"/>
              <a:t>сеница,</a:t>
            </a:r>
            <a:endParaRPr lang="en-US" sz="2000" dirty="0" smtClean="0"/>
          </a:p>
          <a:p>
            <a:pPr marL="0" indent="0" fontAlgn="base">
              <a:buNone/>
            </a:pPr>
            <a:r>
              <a:rPr lang="sr-Cyrl-RS" sz="2000" dirty="0" smtClean="0"/>
              <a:t>лепет</a:t>
            </a:r>
            <a:r>
              <a:rPr lang="sr-Cyrl-RS" sz="2000" dirty="0"/>
              <a:t> крила, </a:t>
            </a:r>
            <a:r>
              <a:rPr lang="sr-Cyrl-RS" sz="2000" dirty="0" smtClean="0"/>
              <a:t>пиштање</a:t>
            </a:r>
            <a:endParaRPr lang="en-US" sz="2000" dirty="0" smtClean="0"/>
          </a:p>
          <a:p>
            <a:pPr marL="0" indent="0" fontAlgn="base">
              <a:buNone/>
            </a:pPr>
            <a:r>
              <a:rPr lang="sr-Cyrl-RS" sz="2000" dirty="0" smtClean="0"/>
              <a:t>пилића</a:t>
            </a:r>
            <a:r>
              <a:rPr lang="sr-Cyrl-RS" sz="2000" dirty="0"/>
              <a:t>, шум лишћа. У овим примерима </a:t>
            </a:r>
            <a:r>
              <a:rPr lang="sr-Cyrl-RS" sz="2000" dirty="0" smtClean="0"/>
              <a:t>препознајемо</a:t>
            </a:r>
            <a:r>
              <a:rPr lang="en-US" sz="2000" dirty="0" smtClean="0"/>
              <a:t> </a:t>
            </a:r>
            <a:r>
              <a:rPr lang="sr-Cyrl-RS" sz="2000" dirty="0" smtClean="0"/>
              <a:t>ономатопеју.</a:t>
            </a:r>
            <a:endParaRPr lang="en-US" sz="2000" dirty="0" smtClean="0"/>
          </a:p>
          <a:p>
            <a:pPr marL="0" indent="0" fontAlgn="base">
              <a:buNone/>
            </a:pPr>
            <a:endParaRPr lang="en-US" sz="2000" dirty="0"/>
          </a:p>
          <a:p>
            <a:pPr marL="0" indent="0" fontAlgn="base">
              <a:buNone/>
            </a:pPr>
            <a:r>
              <a:rPr lang="ru-RU" sz="2000" dirty="0" smtClean="0"/>
              <a:t>Фабула</a:t>
            </a:r>
            <a:r>
              <a:rPr lang="ru-RU" sz="2000" dirty="0"/>
              <a:t> је хронолошки организована прича. Чини је низ догађаја који су узрочно-последично повезани.</a:t>
            </a:r>
            <a:endParaRPr lang="sr-Cyrl-RS" sz="2000" dirty="0"/>
          </a:p>
          <a:p>
            <a:pPr marL="0" indent="0" fontAlgn="base">
              <a:buNone/>
            </a:pPr>
            <a:endParaRPr lang="sr-Cyrl-RS" sz="2400" b="0" i="0" dirty="0" smtClean="0">
              <a:effectLst/>
            </a:endParaRPr>
          </a:p>
          <a:p>
            <a:pPr marL="0" indent="0">
              <a:buNone/>
            </a:pPr>
            <a:endParaRPr lang="en-US" dirty="0"/>
          </a:p>
        </p:txBody>
      </p:sp>
      <p:sp>
        <p:nvSpPr>
          <p:cNvPr id="7" name="TextBox 6"/>
          <p:cNvSpPr txBox="1"/>
          <p:nvPr/>
        </p:nvSpPr>
        <p:spPr>
          <a:xfrm>
            <a:off x="611560" y="946567"/>
            <a:ext cx="7704856" cy="523220"/>
          </a:xfrm>
          <a:prstGeom prst="rect">
            <a:avLst/>
          </a:prstGeom>
          <a:noFill/>
        </p:spPr>
        <p:txBody>
          <a:bodyPr wrap="square" rtlCol="0">
            <a:spAutoFit/>
          </a:bodyPr>
          <a:lstStyle/>
          <a:p>
            <a:r>
              <a:rPr lang="ru-RU" sz="2800" b="1" dirty="0"/>
              <a:t>Уочавамо важне детаље и учимо нешто ново...</a:t>
            </a:r>
            <a:endParaRPr lang="en-US" sz="2800" b="1" dirty="0"/>
          </a:p>
        </p:txBody>
      </p:sp>
      <p:sp>
        <p:nvSpPr>
          <p:cNvPr id="9" name="Right Arrow 8">
            <a:hlinkClick r:id="rId3" action="ppaction://hlinksldjump"/>
          </p:cNvPr>
          <p:cNvSpPr/>
          <p:nvPr/>
        </p:nvSpPr>
        <p:spPr>
          <a:xfrm>
            <a:off x="2340000"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033880"/>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par>
                          <p:cTn id="21" fill="hold">
                            <p:stCondLst>
                              <p:cond delay="2000"/>
                            </p:stCondLst>
                            <p:childTnLst>
                              <p:par>
                                <p:cTn id="22" presetID="34" presetClass="emph" presetSubtype="0" fill="hold" grpId="0"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
                                            <p:txEl>
                                              <p:pRg st="0" end="0"/>
                                            </p:txEl>
                                          </p:spTgt>
                                        </p:tgtEl>
                                        <p:attrNameLst>
                                          <p:attrName>ppt_x</p:attrName>
                                          <p:attrName>ppt_y</p:attrName>
                                        </p:attrNameLst>
                                      </p:cBhvr>
                                    </p:animMotion>
                                    <p:animRot by="1500000">
                                      <p:cBhvr>
                                        <p:cTn id="24" dur="125" fill="hold">
                                          <p:stCondLst>
                                            <p:cond delay="0"/>
                                          </p:stCondLst>
                                        </p:cTn>
                                        <p:tgtEl>
                                          <p:spTgt spid="3">
                                            <p:txEl>
                                              <p:pRg st="0" end="0"/>
                                            </p:txEl>
                                          </p:spTgt>
                                        </p:tgtEl>
                                        <p:attrNameLst>
                                          <p:attrName>r</p:attrName>
                                        </p:attrNameLst>
                                      </p:cBhvr>
                                    </p:animRot>
                                    <p:animRot by="-1500000">
                                      <p:cBhvr>
                                        <p:cTn id="25" dur="125" fill="hold">
                                          <p:stCondLst>
                                            <p:cond delay="125"/>
                                          </p:stCondLst>
                                        </p:cTn>
                                        <p:tgtEl>
                                          <p:spTgt spid="3">
                                            <p:txEl>
                                              <p:pRg st="0" end="0"/>
                                            </p:txEl>
                                          </p:spTgt>
                                        </p:tgtEl>
                                        <p:attrNameLst>
                                          <p:attrName>r</p:attrName>
                                        </p:attrNameLst>
                                      </p:cBhvr>
                                    </p:animRot>
                                    <p:animRot by="-1500000">
                                      <p:cBhvr>
                                        <p:cTn id="26" dur="125" fill="hold">
                                          <p:stCondLst>
                                            <p:cond delay="250"/>
                                          </p:stCondLst>
                                        </p:cTn>
                                        <p:tgtEl>
                                          <p:spTgt spid="3">
                                            <p:txEl>
                                              <p:pRg st="0" end="0"/>
                                            </p:txEl>
                                          </p:spTgt>
                                        </p:tgtEl>
                                        <p:attrNameLst>
                                          <p:attrName>r</p:attrName>
                                        </p:attrNameLst>
                                      </p:cBhvr>
                                    </p:animRot>
                                    <p:animRot by="1500000">
                                      <p:cBhvr>
                                        <p:cTn id="27" dur="125" fill="hold">
                                          <p:stCondLst>
                                            <p:cond delay="375"/>
                                          </p:stCondLst>
                                        </p:cTn>
                                        <p:tgtEl>
                                          <p:spTgt spid="3">
                                            <p:txEl>
                                              <p:pRg st="0" end="0"/>
                                            </p:txEl>
                                          </p:spTgt>
                                        </p:tgtEl>
                                        <p:attrNameLst>
                                          <p:attrName>r</p:attrName>
                                        </p:attrNameLst>
                                      </p:cBhvr>
                                    </p:animRot>
                                  </p:childTnLst>
                                </p:cTn>
                              </p:par>
                            </p:childTnLst>
                          </p:cTn>
                        </p:par>
                        <p:par>
                          <p:cTn id="28" fill="hold">
                            <p:stCondLst>
                              <p:cond delay="3750"/>
                            </p:stCondLst>
                            <p:childTnLst>
                              <p:par>
                                <p:cTn id="29" presetID="34" presetClass="emph" presetSubtype="0" fill="hold" grpId="0" nodeType="after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1" end="1"/>
                                            </p:txEl>
                                          </p:spTgt>
                                        </p:tgtEl>
                                        <p:attrNameLst>
                                          <p:attrName>ppt_x</p:attrName>
                                          <p:attrName>ppt_y</p:attrName>
                                        </p:attrNameLst>
                                      </p:cBhvr>
                                    </p:animMotion>
                                    <p:animRot by="1500000">
                                      <p:cBhvr>
                                        <p:cTn id="31" dur="125" fill="hold">
                                          <p:stCondLst>
                                            <p:cond delay="0"/>
                                          </p:stCondLst>
                                        </p:cTn>
                                        <p:tgtEl>
                                          <p:spTgt spid="3">
                                            <p:txEl>
                                              <p:pRg st="1" end="1"/>
                                            </p:txEl>
                                          </p:spTgt>
                                        </p:tgtEl>
                                        <p:attrNameLst>
                                          <p:attrName>r</p:attrName>
                                        </p:attrNameLst>
                                      </p:cBhvr>
                                    </p:animRot>
                                    <p:animRot by="-1500000">
                                      <p:cBhvr>
                                        <p:cTn id="32" dur="125" fill="hold">
                                          <p:stCondLst>
                                            <p:cond delay="125"/>
                                          </p:stCondLst>
                                        </p:cTn>
                                        <p:tgtEl>
                                          <p:spTgt spid="3">
                                            <p:txEl>
                                              <p:pRg st="1" end="1"/>
                                            </p:txEl>
                                          </p:spTgt>
                                        </p:tgtEl>
                                        <p:attrNameLst>
                                          <p:attrName>r</p:attrName>
                                        </p:attrNameLst>
                                      </p:cBhvr>
                                    </p:animRot>
                                    <p:animRot by="-1500000">
                                      <p:cBhvr>
                                        <p:cTn id="33" dur="125" fill="hold">
                                          <p:stCondLst>
                                            <p:cond delay="250"/>
                                          </p:stCondLst>
                                        </p:cTn>
                                        <p:tgtEl>
                                          <p:spTgt spid="3">
                                            <p:txEl>
                                              <p:pRg st="1" end="1"/>
                                            </p:txEl>
                                          </p:spTgt>
                                        </p:tgtEl>
                                        <p:attrNameLst>
                                          <p:attrName>r</p:attrName>
                                        </p:attrNameLst>
                                      </p:cBhvr>
                                    </p:animRot>
                                    <p:animRot by="1500000">
                                      <p:cBhvr>
                                        <p:cTn id="34" dur="125" fill="hold">
                                          <p:stCondLst>
                                            <p:cond delay="375"/>
                                          </p:stCondLst>
                                        </p:cTn>
                                        <p:tgtEl>
                                          <p:spTgt spid="3">
                                            <p:txEl>
                                              <p:pRg st="1" end="1"/>
                                            </p:txEl>
                                          </p:spTgt>
                                        </p:tgtEl>
                                        <p:attrNameLst>
                                          <p:attrName>r</p:attrName>
                                        </p:attrNameLst>
                                      </p:cBhvr>
                                    </p:animRot>
                                  </p:childTnLst>
                                </p:cTn>
                              </p:par>
                            </p:childTnLst>
                          </p:cTn>
                        </p:par>
                        <p:par>
                          <p:cTn id="35" fill="hold">
                            <p:stCondLst>
                              <p:cond delay="7700"/>
                            </p:stCondLst>
                            <p:childTnLst>
                              <p:par>
                                <p:cTn id="36" presetID="34" presetClass="emph" presetSubtype="0" fill="hold" grpId="0" nodeType="after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3">
                                            <p:txEl>
                                              <p:pRg st="7" end="7"/>
                                            </p:txEl>
                                          </p:spTgt>
                                        </p:tgtEl>
                                        <p:attrNameLst>
                                          <p:attrName>ppt_x</p:attrName>
                                          <p:attrName>ppt_y</p:attrName>
                                        </p:attrNameLst>
                                      </p:cBhvr>
                                    </p:animMotion>
                                    <p:animRot by="1500000">
                                      <p:cBhvr>
                                        <p:cTn id="38" dur="125" fill="hold">
                                          <p:stCondLst>
                                            <p:cond delay="0"/>
                                          </p:stCondLst>
                                        </p:cTn>
                                        <p:tgtEl>
                                          <p:spTgt spid="3">
                                            <p:txEl>
                                              <p:pRg st="7" end="7"/>
                                            </p:txEl>
                                          </p:spTgt>
                                        </p:tgtEl>
                                        <p:attrNameLst>
                                          <p:attrName>r</p:attrName>
                                        </p:attrNameLst>
                                      </p:cBhvr>
                                    </p:animRot>
                                    <p:animRot by="-1500000">
                                      <p:cBhvr>
                                        <p:cTn id="39" dur="125" fill="hold">
                                          <p:stCondLst>
                                            <p:cond delay="125"/>
                                          </p:stCondLst>
                                        </p:cTn>
                                        <p:tgtEl>
                                          <p:spTgt spid="3">
                                            <p:txEl>
                                              <p:pRg st="7" end="7"/>
                                            </p:txEl>
                                          </p:spTgt>
                                        </p:tgtEl>
                                        <p:attrNameLst>
                                          <p:attrName>r</p:attrName>
                                        </p:attrNameLst>
                                      </p:cBhvr>
                                    </p:animRot>
                                    <p:animRot by="-1500000">
                                      <p:cBhvr>
                                        <p:cTn id="40" dur="125" fill="hold">
                                          <p:stCondLst>
                                            <p:cond delay="250"/>
                                          </p:stCondLst>
                                        </p:cTn>
                                        <p:tgtEl>
                                          <p:spTgt spid="3">
                                            <p:txEl>
                                              <p:pRg st="7" end="7"/>
                                            </p:txEl>
                                          </p:spTgt>
                                        </p:tgtEl>
                                        <p:attrNameLst>
                                          <p:attrName>r</p:attrName>
                                        </p:attrNameLst>
                                      </p:cBhvr>
                                    </p:animRot>
                                    <p:animRot by="1500000">
                                      <p:cBhvr>
                                        <p:cTn id="41" dur="125" fill="hold">
                                          <p:stCondLst>
                                            <p:cond delay="375"/>
                                          </p:stCondLst>
                                        </p:cTn>
                                        <p:tgtEl>
                                          <p:spTgt spid="3">
                                            <p:txEl>
                                              <p:pRg st="7" end="7"/>
                                            </p:txEl>
                                          </p:spTgt>
                                        </p:tgtEl>
                                        <p:attrNameLst>
                                          <p:attrName>r</p:attrName>
                                        </p:attrNameLst>
                                      </p:cBhvr>
                                    </p:animRot>
                                  </p:childTnLst>
                                </p:cTn>
                              </p:par>
                            </p:childTnLst>
                          </p:cTn>
                        </p:par>
                        <p:par>
                          <p:cTn id="42" fill="hold">
                            <p:stCondLst>
                              <p:cond delay="12150"/>
                            </p:stCondLst>
                            <p:childTnLst>
                              <p:par>
                                <p:cTn id="43" presetID="34" presetClass="emph" presetSubtype="0" fill="hold" grpId="0" nodeType="after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3">
                                            <p:txEl>
                                              <p:pRg st="8" end="8"/>
                                            </p:txEl>
                                          </p:spTgt>
                                        </p:tgtEl>
                                        <p:attrNameLst>
                                          <p:attrName>ppt_x</p:attrName>
                                          <p:attrName>ppt_y</p:attrName>
                                        </p:attrNameLst>
                                      </p:cBhvr>
                                    </p:animMotion>
                                    <p:animRot by="1500000">
                                      <p:cBhvr>
                                        <p:cTn id="45" dur="125" fill="hold">
                                          <p:stCondLst>
                                            <p:cond delay="0"/>
                                          </p:stCondLst>
                                        </p:cTn>
                                        <p:tgtEl>
                                          <p:spTgt spid="3">
                                            <p:txEl>
                                              <p:pRg st="8" end="8"/>
                                            </p:txEl>
                                          </p:spTgt>
                                        </p:tgtEl>
                                        <p:attrNameLst>
                                          <p:attrName>r</p:attrName>
                                        </p:attrNameLst>
                                      </p:cBhvr>
                                    </p:animRot>
                                    <p:animRot by="-1500000">
                                      <p:cBhvr>
                                        <p:cTn id="46" dur="125" fill="hold">
                                          <p:stCondLst>
                                            <p:cond delay="125"/>
                                          </p:stCondLst>
                                        </p:cTn>
                                        <p:tgtEl>
                                          <p:spTgt spid="3">
                                            <p:txEl>
                                              <p:pRg st="8" end="8"/>
                                            </p:txEl>
                                          </p:spTgt>
                                        </p:tgtEl>
                                        <p:attrNameLst>
                                          <p:attrName>r</p:attrName>
                                        </p:attrNameLst>
                                      </p:cBhvr>
                                    </p:animRot>
                                    <p:animRot by="-1500000">
                                      <p:cBhvr>
                                        <p:cTn id="47" dur="125" fill="hold">
                                          <p:stCondLst>
                                            <p:cond delay="250"/>
                                          </p:stCondLst>
                                        </p:cTn>
                                        <p:tgtEl>
                                          <p:spTgt spid="3">
                                            <p:txEl>
                                              <p:pRg st="8" end="8"/>
                                            </p:txEl>
                                          </p:spTgt>
                                        </p:tgtEl>
                                        <p:attrNameLst>
                                          <p:attrName>r</p:attrName>
                                        </p:attrNameLst>
                                      </p:cBhvr>
                                    </p:animRot>
                                    <p:animRot by="1500000">
                                      <p:cBhvr>
                                        <p:cTn id="48" dur="125" fill="hold">
                                          <p:stCondLst>
                                            <p:cond delay="375"/>
                                          </p:stCondLst>
                                        </p:cTn>
                                        <p:tgtEl>
                                          <p:spTgt spid="3">
                                            <p:txEl>
                                              <p:pRg st="8" end="8"/>
                                            </p:txEl>
                                          </p:spTgt>
                                        </p:tgtEl>
                                        <p:attrNameLst>
                                          <p:attrName>r</p:attrName>
                                        </p:attrNameLst>
                                      </p:cBhvr>
                                    </p:animRot>
                                  </p:childTnLst>
                                </p:cTn>
                              </p:par>
                            </p:childTnLst>
                          </p:cTn>
                        </p:par>
                        <p:par>
                          <p:cTn id="49" fill="hold">
                            <p:stCondLst>
                              <p:cond delay="13500"/>
                            </p:stCondLst>
                            <p:childTnLst>
                              <p:par>
                                <p:cTn id="50" presetID="34" presetClass="emph" presetSubtype="0" fill="hold" grpId="0" nodeType="afterEffect">
                                  <p:stCondLst>
                                    <p:cond delay="0"/>
                                  </p:stCondLst>
                                  <p:iterate type="lt">
                                    <p:tmPct val="10000"/>
                                  </p:iterate>
                                  <p:childTnLst>
                                    <p:animMotion origin="layout" path="M 0.0 0.0 L 0.0 -0.07213" pathEditMode="relative" ptsTypes="">
                                      <p:cBhvr>
                                        <p:cTn id="51" dur="250" accel="50000" decel="50000" autoRev="1" fill="hold">
                                          <p:stCondLst>
                                            <p:cond delay="0"/>
                                          </p:stCondLst>
                                        </p:cTn>
                                        <p:tgtEl>
                                          <p:spTgt spid="3">
                                            <p:txEl>
                                              <p:pRg st="9" end="9"/>
                                            </p:txEl>
                                          </p:spTgt>
                                        </p:tgtEl>
                                        <p:attrNameLst>
                                          <p:attrName>ppt_x</p:attrName>
                                          <p:attrName>ppt_y</p:attrName>
                                        </p:attrNameLst>
                                      </p:cBhvr>
                                    </p:animMotion>
                                    <p:animRot by="1500000">
                                      <p:cBhvr>
                                        <p:cTn id="52" dur="125" fill="hold">
                                          <p:stCondLst>
                                            <p:cond delay="0"/>
                                          </p:stCondLst>
                                        </p:cTn>
                                        <p:tgtEl>
                                          <p:spTgt spid="3">
                                            <p:txEl>
                                              <p:pRg st="9" end="9"/>
                                            </p:txEl>
                                          </p:spTgt>
                                        </p:tgtEl>
                                        <p:attrNameLst>
                                          <p:attrName>r</p:attrName>
                                        </p:attrNameLst>
                                      </p:cBhvr>
                                    </p:animRot>
                                    <p:animRot by="-1500000">
                                      <p:cBhvr>
                                        <p:cTn id="53" dur="125" fill="hold">
                                          <p:stCondLst>
                                            <p:cond delay="125"/>
                                          </p:stCondLst>
                                        </p:cTn>
                                        <p:tgtEl>
                                          <p:spTgt spid="3">
                                            <p:txEl>
                                              <p:pRg st="9" end="9"/>
                                            </p:txEl>
                                          </p:spTgt>
                                        </p:tgtEl>
                                        <p:attrNameLst>
                                          <p:attrName>r</p:attrName>
                                        </p:attrNameLst>
                                      </p:cBhvr>
                                    </p:animRot>
                                    <p:animRot by="-1500000">
                                      <p:cBhvr>
                                        <p:cTn id="54" dur="125" fill="hold">
                                          <p:stCondLst>
                                            <p:cond delay="250"/>
                                          </p:stCondLst>
                                        </p:cTn>
                                        <p:tgtEl>
                                          <p:spTgt spid="3">
                                            <p:txEl>
                                              <p:pRg st="9" end="9"/>
                                            </p:txEl>
                                          </p:spTgt>
                                        </p:tgtEl>
                                        <p:attrNameLst>
                                          <p:attrName>r</p:attrName>
                                        </p:attrNameLst>
                                      </p:cBhvr>
                                    </p:animRot>
                                    <p:animRot by="1500000">
                                      <p:cBhvr>
                                        <p:cTn id="55" dur="125" fill="hold">
                                          <p:stCondLst>
                                            <p:cond delay="375"/>
                                          </p:stCondLst>
                                        </p:cTn>
                                        <p:tgtEl>
                                          <p:spTgt spid="3">
                                            <p:txEl>
                                              <p:pRg st="9" end="9"/>
                                            </p:txEl>
                                          </p:spTgt>
                                        </p:tgtEl>
                                        <p:attrNameLst>
                                          <p:attrName>r</p:attrName>
                                        </p:attrNameLst>
                                      </p:cBhvr>
                                    </p:animRot>
                                  </p:childTnLst>
                                </p:cTn>
                              </p:par>
                            </p:childTnLst>
                          </p:cTn>
                        </p:par>
                        <p:par>
                          <p:cTn id="56" fill="hold">
                            <p:stCondLst>
                              <p:cond delay="16650"/>
                            </p:stCondLst>
                            <p:childTnLst>
                              <p:par>
                                <p:cTn id="57" presetID="34" presetClass="emph" presetSubtype="0" fill="hold" grpId="0" nodeType="after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3">
                                            <p:txEl>
                                              <p:pRg st="11" end="11"/>
                                            </p:txEl>
                                          </p:spTgt>
                                        </p:tgtEl>
                                        <p:attrNameLst>
                                          <p:attrName>ppt_x</p:attrName>
                                          <p:attrName>ppt_y</p:attrName>
                                        </p:attrNameLst>
                                      </p:cBhvr>
                                    </p:animMotion>
                                    <p:animRot by="1500000">
                                      <p:cBhvr>
                                        <p:cTn id="59" dur="125" fill="hold">
                                          <p:stCondLst>
                                            <p:cond delay="0"/>
                                          </p:stCondLst>
                                        </p:cTn>
                                        <p:tgtEl>
                                          <p:spTgt spid="3">
                                            <p:txEl>
                                              <p:pRg st="11" end="11"/>
                                            </p:txEl>
                                          </p:spTgt>
                                        </p:tgtEl>
                                        <p:attrNameLst>
                                          <p:attrName>r</p:attrName>
                                        </p:attrNameLst>
                                      </p:cBhvr>
                                    </p:animRot>
                                    <p:animRot by="-1500000">
                                      <p:cBhvr>
                                        <p:cTn id="60" dur="125" fill="hold">
                                          <p:stCondLst>
                                            <p:cond delay="125"/>
                                          </p:stCondLst>
                                        </p:cTn>
                                        <p:tgtEl>
                                          <p:spTgt spid="3">
                                            <p:txEl>
                                              <p:pRg st="11" end="11"/>
                                            </p:txEl>
                                          </p:spTgt>
                                        </p:tgtEl>
                                        <p:attrNameLst>
                                          <p:attrName>r</p:attrName>
                                        </p:attrNameLst>
                                      </p:cBhvr>
                                    </p:animRot>
                                    <p:animRot by="-1500000">
                                      <p:cBhvr>
                                        <p:cTn id="61" dur="125" fill="hold">
                                          <p:stCondLst>
                                            <p:cond delay="250"/>
                                          </p:stCondLst>
                                        </p:cTn>
                                        <p:tgtEl>
                                          <p:spTgt spid="3">
                                            <p:txEl>
                                              <p:pRg st="11" end="11"/>
                                            </p:txEl>
                                          </p:spTgt>
                                        </p:tgtEl>
                                        <p:attrNameLst>
                                          <p:attrName>r</p:attrName>
                                        </p:attrNameLst>
                                      </p:cBhvr>
                                    </p:animRot>
                                    <p:animRot by="1500000">
                                      <p:cBhvr>
                                        <p:cTn id="62" dur="125" fill="hold">
                                          <p:stCondLst>
                                            <p:cond delay="375"/>
                                          </p:stCondLst>
                                        </p:cTn>
                                        <p:tgtEl>
                                          <p:spTgt spid="3">
                                            <p:txEl>
                                              <p:pRg st="11" end="11"/>
                                            </p:txEl>
                                          </p:spTgt>
                                        </p:tgtEl>
                                        <p:attrNameLst>
                                          <p:attrName>r</p:attrName>
                                        </p:attrNameLst>
                                      </p:cBhvr>
                                    </p:animRot>
                                  </p:childTnLst>
                                </p:cTn>
                              </p:par>
                            </p:childTnLst>
                          </p:cTn>
                        </p:par>
                        <p:par>
                          <p:cTn id="63" fill="hold">
                            <p:stCondLst>
                              <p:cond delay="21400"/>
                            </p:stCondLst>
                            <p:childTnLst>
                              <p:par>
                                <p:cTn id="64" presetID="32" presetClass="emph" presetSubtype="0" repeatCount="10000" fill="hold" grpId="0" nodeType="afterEffect">
                                  <p:stCondLst>
                                    <p:cond delay="1000"/>
                                  </p:stCondLst>
                                  <p:childTnLst>
                                    <p:animRot by="120000">
                                      <p:cBhvr>
                                        <p:cTn id="65" dur="200" fill="hold">
                                          <p:stCondLst>
                                            <p:cond delay="0"/>
                                          </p:stCondLst>
                                        </p:cTn>
                                        <p:tgtEl>
                                          <p:spTgt spid="9"/>
                                        </p:tgtEl>
                                        <p:attrNameLst>
                                          <p:attrName>r</p:attrName>
                                        </p:attrNameLst>
                                      </p:cBhvr>
                                    </p:animRot>
                                    <p:animRot by="-240000">
                                      <p:cBhvr>
                                        <p:cTn id="66" dur="400" fill="hold">
                                          <p:stCondLst>
                                            <p:cond delay="400"/>
                                          </p:stCondLst>
                                        </p:cTn>
                                        <p:tgtEl>
                                          <p:spTgt spid="9"/>
                                        </p:tgtEl>
                                        <p:attrNameLst>
                                          <p:attrName>r</p:attrName>
                                        </p:attrNameLst>
                                      </p:cBhvr>
                                    </p:animRot>
                                    <p:animRot by="240000">
                                      <p:cBhvr>
                                        <p:cTn id="67" dur="400" fill="hold">
                                          <p:stCondLst>
                                            <p:cond delay="800"/>
                                          </p:stCondLst>
                                        </p:cTn>
                                        <p:tgtEl>
                                          <p:spTgt spid="9"/>
                                        </p:tgtEl>
                                        <p:attrNameLst>
                                          <p:attrName>r</p:attrName>
                                        </p:attrNameLst>
                                      </p:cBhvr>
                                    </p:animRot>
                                    <p:animRot by="-240000">
                                      <p:cBhvr>
                                        <p:cTn id="68" dur="400" fill="hold">
                                          <p:stCondLst>
                                            <p:cond delay="1200"/>
                                          </p:stCondLst>
                                        </p:cTn>
                                        <p:tgtEl>
                                          <p:spTgt spid="9"/>
                                        </p:tgtEl>
                                        <p:attrNameLst>
                                          <p:attrName>r</p:attrName>
                                        </p:attrNameLst>
                                      </p:cBhvr>
                                    </p:animRot>
                                    <p:animRot by="120000">
                                      <p:cBhvr>
                                        <p:cTn id="69"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ru-RU" sz="2000" b="1" dirty="0"/>
              <a:t>Редослед догађаја од којих је сачињена фабула романа "Мој дека је био трешња"</a:t>
            </a:r>
            <a:endParaRPr lang="en-US" sz="2000" dirty="0"/>
          </a:p>
        </p:txBody>
      </p:sp>
      <p:sp>
        <p:nvSpPr>
          <p:cNvPr id="3" name="Content Placeholder 2"/>
          <p:cNvSpPr>
            <a:spLocks noGrp="1"/>
          </p:cNvSpPr>
          <p:nvPr>
            <p:ph idx="1"/>
          </p:nvPr>
        </p:nvSpPr>
        <p:spPr>
          <a:xfrm>
            <a:off x="467544" y="1124744"/>
            <a:ext cx="8229600" cy="5400600"/>
          </a:xfrm>
        </p:spPr>
        <p:txBody>
          <a:bodyPr>
            <a:noAutofit/>
          </a:bodyPr>
          <a:lstStyle/>
          <a:p>
            <a:pPr fontAlgn="base">
              <a:buFont typeface="+mj-lt"/>
              <a:buAutoNum type="arabicPeriod"/>
            </a:pPr>
            <a:r>
              <a:rPr lang="ru-RU" sz="1400" b="1" i="0" dirty="0" smtClean="0">
                <a:effectLst/>
              </a:rPr>
              <a:t>Портрети дечакових бака и дека из града и села</a:t>
            </a:r>
          </a:p>
          <a:p>
            <a:pPr fontAlgn="base">
              <a:buFont typeface="+mj-lt"/>
              <a:buAutoNum type="arabicPeriod"/>
            </a:pPr>
            <a:r>
              <a:rPr lang="ru-RU" sz="1400" b="1" i="0" dirty="0" smtClean="0">
                <a:effectLst/>
              </a:rPr>
              <a:t>Рођење дечакове маме и сађење трешње</a:t>
            </a:r>
          </a:p>
          <a:p>
            <a:pPr fontAlgn="base">
              <a:buFont typeface="+mj-lt"/>
              <a:buAutoNum type="arabicPeriod"/>
            </a:pPr>
            <a:r>
              <a:rPr lang="ru-RU" sz="1400" b="1" i="0" dirty="0" smtClean="0">
                <a:effectLst/>
              </a:rPr>
              <a:t>Породични албум</a:t>
            </a:r>
          </a:p>
          <a:p>
            <a:pPr fontAlgn="base">
              <a:buFont typeface="+mj-lt"/>
              <a:buAutoNum type="arabicPeriod"/>
            </a:pPr>
            <a:r>
              <a:rPr lang="ru-RU" sz="1400" b="1" i="0" dirty="0" smtClean="0">
                <a:effectLst/>
              </a:rPr>
              <a:t>Болест, смрт и сахрана баке Теодолинде</a:t>
            </a:r>
          </a:p>
          <a:p>
            <a:pPr fontAlgn="base">
              <a:buFont typeface="+mj-lt"/>
              <a:buAutoNum type="arabicPeriod"/>
            </a:pPr>
            <a:r>
              <a:rPr lang="ru-RU" sz="1400" b="1" i="0" dirty="0" smtClean="0">
                <a:effectLst/>
              </a:rPr>
              <a:t>Башта деке Отавијана у којој дечак учи да воли и разуме природу и бића у њој</a:t>
            </a:r>
          </a:p>
          <a:p>
            <a:pPr fontAlgn="base">
              <a:buFont typeface="+mj-lt"/>
              <a:buAutoNum type="arabicPeriod"/>
            </a:pPr>
            <a:r>
              <a:rPr lang="ru-RU" sz="1400" b="1" i="0" dirty="0" smtClean="0">
                <a:effectLst/>
              </a:rPr>
              <a:t>Дечаков рођендан</a:t>
            </a:r>
          </a:p>
          <a:p>
            <a:pPr fontAlgn="base">
              <a:buFont typeface="+mj-lt"/>
              <a:buAutoNum type="arabicPeriod"/>
            </a:pPr>
            <a:r>
              <a:rPr lang="ru-RU" sz="1400" b="1" i="0" dirty="0" smtClean="0">
                <a:effectLst/>
              </a:rPr>
              <a:t>Одлазак дечака на село код деке Отавијана</a:t>
            </a:r>
          </a:p>
          <a:p>
            <a:pPr fontAlgn="base">
              <a:buFont typeface="+mj-lt"/>
              <a:buAutoNum type="arabicPeriod"/>
            </a:pPr>
            <a:r>
              <a:rPr lang="ru-RU" sz="1400" b="1" i="0" dirty="0" smtClean="0">
                <a:effectLst/>
              </a:rPr>
              <a:t>Повратак дечака у град и родитељске свађе</a:t>
            </a:r>
          </a:p>
          <a:p>
            <a:pPr fontAlgn="base">
              <a:buFont typeface="+mj-lt"/>
              <a:buAutoNum type="arabicPeriod"/>
            </a:pPr>
            <a:r>
              <a:rPr lang="ru-RU" sz="1400" b="1" i="0" dirty="0" smtClean="0">
                <a:effectLst/>
              </a:rPr>
              <a:t>Дечаков цртеж, полазак у школу</a:t>
            </a:r>
          </a:p>
          <a:p>
            <a:pPr fontAlgn="base">
              <a:buFont typeface="+mj-lt"/>
              <a:buAutoNum type="arabicPeriod"/>
            </a:pPr>
            <a:r>
              <a:rPr lang="ru-RU" sz="1400" b="1" i="0" dirty="0" smtClean="0">
                <a:effectLst/>
              </a:rPr>
              <a:t>Долазак деке Отавијана као Божић Бате у школу</a:t>
            </a:r>
          </a:p>
          <a:p>
            <a:pPr fontAlgn="base">
              <a:buFont typeface="+mj-lt"/>
              <a:buAutoNum type="arabicPeriod"/>
            </a:pPr>
            <a:r>
              <a:rPr lang="ru-RU" sz="1400" b="1" i="0" dirty="0" smtClean="0">
                <a:effectLst/>
              </a:rPr>
              <a:t>Дечак проводи Божић са деком на селу</a:t>
            </a:r>
          </a:p>
          <a:p>
            <a:pPr fontAlgn="base">
              <a:buFont typeface="+mj-lt"/>
              <a:buAutoNum type="arabicPeriod"/>
            </a:pPr>
            <a:r>
              <a:rPr lang="ru-RU" sz="1400" b="1" i="0" dirty="0" smtClean="0">
                <a:effectLst/>
              </a:rPr>
              <a:t>Карневал</a:t>
            </a:r>
          </a:p>
          <a:p>
            <a:pPr fontAlgn="base">
              <a:buFont typeface="+mj-lt"/>
              <a:buAutoNum type="arabicPeriod"/>
            </a:pPr>
            <a:r>
              <a:rPr lang="ru-RU" sz="1400" b="1" i="0" dirty="0" smtClean="0">
                <a:effectLst/>
              </a:rPr>
              <a:t>Дека Отавијано покушава да спасе трешњине пупољке</a:t>
            </a:r>
          </a:p>
          <a:p>
            <a:pPr fontAlgn="base">
              <a:buFont typeface="+mj-lt"/>
              <a:buAutoNum type="arabicPeriod"/>
            </a:pPr>
            <a:r>
              <a:rPr lang="ru-RU" sz="1400" b="1" i="0" dirty="0" smtClean="0">
                <a:effectLst/>
              </a:rPr>
              <a:t>Декина болест, боравак у граду, декино бекство и смештање у болницу</a:t>
            </a:r>
          </a:p>
          <a:p>
            <a:pPr fontAlgn="base">
              <a:buFont typeface="+mj-lt"/>
              <a:buAutoNum type="arabicPeriod"/>
            </a:pPr>
            <a:r>
              <a:rPr lang="ru-RU" sz="1400" b="1" i="0" dirty="0" smtClean="0">
                <a:effectLst/>
              </a:rPr>
              <a:t>Развод дечакових родитеља и боравак дечака и његове маме на селу</a:t>
            </a:r>
          </a:p>
          <a:p>
            <a:pPr fontAlgn="base">
              <a:buFont typeface="+mj-lt"/>
              <a:buAutoNum type="arabicPeriod"/>
            </a:pPr>
            <a:r>
              <a:rPr lang="ru-RU" sz="1400" b="1" i="0" dirty="0" smtClean="0">
                <a:effectLst/>
              </a:rPr>
              <a:t>Алфонсинин муж</a:t>
            </a:r>
          </a:p>
          <a:p>
            <a:pPr fontAlgn="base">
              <a:buFont typeface="+mj-lt"/>
              <a:buAutoNum type="arabicPeriod"/>
            </a:pPr>
            <a:r>
              <a:rPr lang="ru-RU" sz="1400" b="1" i="0" dirty="0" smtClean="0">
                <a:effectLst/>
              </a:rPr>
              <a:t>Смрт деке Отавијана</a:t>
            </a:r>
          </a:p>
          <a:p>
            <a:pPr fontAlgn="base">
              <a:buFont typeface="+mj-lt"/>
              <a:buAutoNum type="arabicPeriod"/>
            </a:pPr>
            <a:r>
              <a:rPr lang="ru-RU" sz="1400" b="1" i="0" dirty="0" smtClean="0">
                <a:effectLst/>
              </a:rPr>
              <a:t>Судска пресуда</a:t>
            </a:r>
          </a:p>
          <a:p>
            <a:pPr fontAlgn="base">
              <a:buFont typeface="+mj-lt"/>
              <a:buAutoNum type="arabicPeriod"/>
            </a:pPr>
            <a:r>
              <a:rPr lang="ru-RU" sz="1400" b="1" i="0" dirty="0" smtClean="0">
                <a:effectLst/>
              </a:rPr>
              <a:t>Божић на планини</a:t>
            </a:r>
          </a:p>
          <a:p>
            <a:pPr fontAlgn="base">
              <a:buFont typeface="+mj-lt"/>
              <a:buAutoNum type="arabicPeriod"/>
            </a:pPr>
            <a:r>
              <a:rPr lang="ru-RU" sz="1400" b="1" i="0" dirty="0" smtClean="0">
                <a:effectLst/>
              </a:rPr>
              <a:t>Тонино брани Феличита</a:t>
            </a:r>
          </a:p>
          <a:p>
            <a:pPr fontAlgn="base">
              <a:buFont typeface="+mj-lt"/>
              <a:buAutoNum type="arabicPeriod"/>
            </a:pPr>
            <a:r>
              <a:rPr lang="ru-RU" sz="1400" b="1" i="0" dirty="0" smtClean="0">
                <a:effectLst/>
              </a:rPr>
              <a:t>Помирење дечакових родитеља и рођење сестре Корине</a:t>
            </a:r>
          </a:p>
        </p:txBody>
      </p:sp>
      <p:sp>
        <p:nvSpPr>
          <p:cNvPr id="4" name="Action Button: Information 3">
            <a:hlinkClick r:id="" action="ppaction://noaction" highlightClick="1"/>
          </p:cNvPr>
          <p:cNvSpPr/>
          <p:nvPr/>
        </p:nvSpPr>
        <p:spPr>
          <a:xfrm>
            <a:off x="6129858" y="5729861"/>
            <a:ext cx="833933" cy="83393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hlinkClick r:id="rId3"/>
          </p:cNvPr>
          <p:cNvSpPr/>
          <p:nvPr/>
        </p:nvSpPr>
        <p:spPr>
          <a:xfrm>
            <a:off x="6129858" y="5729862"/>
            <a:ext cx="833933" cy="833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ight Arrow 5">
            <a:hlinkClick r:id="rId4" action="ppaction://hlinksldjump"/>
          </p:cNvPr>
          <p:cNvSpPr/>
          <p:nvPr/>
        </p:nvSpPr>
        <p:spPr>
          <a:xfrm>
            <a:off x="7524328" y="61468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4944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32" presetClass="emph" presetSubtype="0" repeatCount="10000" fill="hold" grpId="0" nodeType="afterEffect">
                                  <p:stCondLst>
                                    <p:cond delay="1000"/>
                                  </p:stCondLst>
                                  <p:childTnLst>
                                    <p:animRot by="120000">
                                      <p:cBhvr>
                                        <p:cTn id="10" dur="200" fill="hold">
                                          <p:stCondLst>
                                            <p:cond delay="0"/>
                                          </p:stCondLst>
                                        </p:cTn>
                                        <p:tgtEl>
                                          <p:spTgt spid="6"/>
                                        </p:tgtEl>
                                        <p:attrNameLst>
                                          <p:attrName>r</p:attrName>
                                        </p:attrNameLst>
                                      </p:cBhvr>
                                    </p:animRot>
                                    <p:animRot by="-240000">
                                      <p:cBhvr>
                                        <p:cTn id="11" dur="400" fill="hold">
                                          <p:stCondLst>
                                            <p:cond delay="400"/>
                                          </p:stCondLst>
                                        </p:cTn>
                                        <p:tgtEl>
                                          <p:spTgt spid="6"/>
                                        </p:tgtEl>
                                        <p:attrNameLst>
                                          <p:attrName>r</p:attrName>
                                        </p:attrNameLst>
                                      </p:cBhvr>
                                    </p:animRot>
                                    <p:animRot by="240000">
                                      <p:cBhvr>
                                        <p:cTn id="12" dur="400" fill="hold">
                                          <p:stCondLst>
                                            <p:cond delay="800"/>
                                          </p:stCondLst>
                                        </p:cTn>
                                        <p:tgtEl>
                                          <p:spTgt spid="6"/>
                                        </p:tgtEl>
                                        <p:attrNameLst>
                                          <p:attrName>r</p:attrName>
                                        </p:attrNameLst>
                                      </p:cBhvr>
                                    </p:animRot>
                                    <p:animRot by="-240000">
                                      <p:cBhvr>
                                        <p:cTn id="13" dur="400" fill="hold">
                                          <p:stCondLst>
                                            <p:cond delay="1200"/>
                                          </p:stCondLst>
                                        </p:cTn>
                                        <p:tgtEl>
                                          <p:spTgt spid="6"/>
                                        </p:tgtEl>
                                        <p:attrNameLst>
                                          <p:attrName>r</p:attrName>
                                        </p:attrNameLst>
                                      </p:cBhvr>
                                    </p:animRot>
                                    <p:animRot by="120000">
                                      <p:cBhvr>
                                        <p:cTn id="14"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fontAlgn="base">
              <a:buNone/>
            </a:pPr>
            <a:r>
              <a:rPr lang="ru-RU" dirty="0" smtClean="0">
                <a:solidFill>
                  <a:schemeClr val="bg1"/>
                </a:solidFill>
              </a:rPr>
              <a:t>Сад </a:t>
            </a:r>
            <a:r>
              <a:rPr lang="ru-RU" dirty="0">
                <a:solidFill>
                  <a:schemeClr val="bg1"/>
                </a:solidFill>
              </a:rPr>
              <a:t>кад смо нешто научили можемо и да се забавимо</a:t>
            </a:r>
            <a:r>
              <a:rPr lang="ru-RU" dirty="0" smtClean="0">
                <a:solidFill>
                  <a:schemeClr val="bg1"/>
                </a:solidFill>
              </a:rPr>
              <a:t>...</a:t>
            </a:r>
            <a:endParaRPr lang="en-US" dirty="0" smtClean="0">
              <a:solidFill>
                <a:schemeClr val="bg1"/>
              </a:solidFill>
            </a:endParaRPr>
          </a:p>
          <a:p>
            <a:pPr marL="0" indent="0" fontAlgn="base">
              <a:buNone/>
            </a:pPr>
            <a:r>
              <a:rPr lang="en-US" dirty="0" smtClean="0">
                <a:hlinkClick r:id="rId3"/>
              </a:rPr>
              <a:t>https://www.recepti.com/kuvar/kolaci/23025-starinski-kolac-sa-tresnjama</a:t>
            </a:r>
            <a:r>
              <a:rPr lang="ru-RU" dirty="0" smtClean="0"/>
              <a:t/>
            </a:r>
            <a:br>
              <a:rPr lang="ru-RU" dirty="0" smtClean="0"/>
            </a:br>
            <a:r>
              <a:rPr lang="en-US" dirty="0" smtClean="0">
                <a:hlinkClick r:id="rId4"/>
              </a:rPr>
              <a:t>https://youtu.be/zaEPBHsziWI</a:t>
            </a:r>
            <a:r>
              <a:rPr lang="en-US" dirty="0" smtClean="0">
                <a:hlinkClick r:id="rId5"/>
              </a:rPr>
              <a:t>https://quizizz.com/join/quiz/5eab10adb1fe39001d0071ce/start</a:t>
            </a:r>
            <a:endParaRPr lang="ru-RU" dirty="0" smtClean="0"/>
          </a:p>
          <a:p>
            <a:pPr marL="0" indent="0" fontAlgn="base">
              <a:buNone/>
            </a:pPr>
            <a:endParaRPr lang="en-US" dirty="0" smtClean="0">
              <a:solidFill>
                <a:schemeClr val="bg1"/>
              </a:solidFill>
            </a:endParaRPr>
          </a:p>
        </p:txBody>
      </p:sp>
    </p:spTree>
    <p:extLst>
      <p:ext uri="{BB962C8B-B14F-4D97-AF65-F5344CB8AC3E}">
        <p14:creationId xmlns:p14="http://schemas.microsoft.com/office/powerpoint/2010/main" val="2640043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a:t> </a:t>
            </a:r>
            <a:r>
              <a:rPr lang="sr-Cyrl-RS" b="1" dirty="0"/>
              <a:t>АНЂЕЛА </a:t>
            </a:r>
            <a:r>
              <a:rPr lang="sr-Cyrl-RS" b="1" dirty="0" smtClean="0"/>
              <a:t>НАНЕТИ</a:t>
            </a:r>
            <a:endParaRPr lang="en-US" b="1" dirty="0"/>
          </a:p>
        </p:txBody>
      </p:sp>
      <p:sp>
        <p:nvSpPr>
          <p:cNvPr id="3" name="Content Placeholder 2"/>
          <p:cNvSpPr>
            <a:spLocks noGrp="1"/>
          </p:cNvSpPr>
          <p:nvPr>
            <p:ph idx="1"/>
          </p:nvPr>
        </p:nvSpPr>
        <p:spPr>
          <a:xfrm>
            <a:off x="2179342" y="1600200"/>
            <a:ext cx="6507458" cy="4525963"/>
          </a:xfrm>
        </p:spPr>
        <p:txBody>
          <a:bodyPr>
            <a:normAutofit/>
          </a:bodyPr>
          <a:lstStyle/>
          <a:p>
            <a:pPr marL="0" indent="0">
              <a:buNone/>
            </a:pPr>
            <a:r>
              <a:rPr lang="sr-Cyrl-RS" sz="2000" b="1" dirty="0" smtClean="0"/>
              <a:t>Италијанска списатељица </a:t>
            </a:r>
            <a:r>
              <a:rPr lang="sr-Cyrl-RS" sz="2000" b="1" dirty="0"/>
              <a:t>рођена у Италији, у Будрију, а живи у Пескари. Предавала је у гимназији у том граду , а истовремено је годинама писала за децу. Њена прва књига „Адалбертова сећања“ (1984) објављена је на више језика и привукла је велику пажњу захваљујући посебном стилу и занимљивим темама. Од тада је објавила још дванаест књига.</a:t>
            </a:r>
            <a:endParaRPr lang="en-US" sz="2000" b="1" dirty="0"/>
          </a:p>
          <a:p>
            <a:pPr marL="0" indent="0">
              <a:buNone/>
            </a:pPr>
            <a:r>
              <a:rPr lang="sr-Cyrl-RS" sz="2000" b="1" dirty="0"/>
              <a:t>     </a:t>
            </a:r>
            <a:endParaRPr lang="sr-Cyrl-RS" sz="2000" b="1" dirty="0" smtClean="0"/>
          </a:p>
          <a:p>
            <a:pPr marL="0" indent="0">
              <a:buNone/>
            </a:pPr>
            <a:r>
              <a:rPr lang="sr-Cyrl-RS" sz="2000" b="1" dirty="0" smtClean="0"/>
              <a:t>Роман </a:t>
            </a:r>
            <a:r>
              <a:rPr lang="sr-Cyrl-RS" sz="2000" b="1" dirty="0"/>
              <a:t>„Мој дека је био трешња“ објављен је 1998. године. Добио је пет значајних италијанских награда, и то од жирија који су сачињавали не само стручњаци за дечју књижевност већ и многа деца читаоци</a:t>
            </a:r>
            <a:r>
              <a:rPr lang="sr-Cyrl-RS" sz="2000" b="1" dirty="0" smtClean="0"/>
              <a:t>.</a:t>
            </a:r>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42277"/>
            <a:ext cx="1783806" cy="21130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91" y="4077072"/>
            <a:ext cx="1783806" cy="2492896"/>
          </a:xfrm>
          <a:prstGeom prst="rect">
            <a:avLst/>
          </a:prstGeom>
        </p:spPr>
      </p:pic>
      <p:sp>
        <p:nvSpPr>
          <p:cNvPr id="6" name="Curved Left Arrow 5">
            <a:hlinkClick r:id="rId4"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55850589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371093"/>
            <a:ext cx="6912768" cy="4975537"/>
          </a:xfrm>
          <a:prstGeom prst="rect">
            <a:avLst/>
          </a:prstGeom>
        </p:spPr>
      </p:pic>
      <p:sp>
        <p:nvSpPr>
          <p:cNvPr id="5" name="Curved Left Arrow 4">
            <a:hlinkClick r:id="rId5"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p:cNvSpPr/>
          <p:nvPr/>
        </p:nvSpPr>
        <p:spPr>
          <a:xfrm>
            <a:off x="2339752" y="620688"/>
            <a:ext cx="3766544" cy="369332"/>
          </a:xfrm>
          <a:prstGeom prst="rect">
            <a:avLst/>
          </a:prstGeom>
        </p:spPr>
        <p:txBody>
          <a:bodyPr wrap="none">
            <a:spAutoFit/>
          </a:bodyPr>
          <a:lstStyle/>
          <a:p>
            <a:r>
              <a:rPr lang="en-US" dirty="0">
                <a:hlinkClick r:id="rId6"/>
              </a:rPr>
              <a:t>https://biteable.com/watch/-2532610</a:t>
            </a:r>
            <a:endParaRPr lang="en-US" dirty="0"/>
          </a:p>
        </p:txBody>
      </p:sp>
    </p:spTree>
    <p:controls>
      <mc:AlternateContent xmlns:mc="http://schemas.openxmlformats.org/markup-compatibility/2006">
        <mc:Choice xmlns:v="urn:schemas-microsoft-com:vml" Requires="v">
          <p:control spid="1031" name="ShockwaveFlash1" r:id="rId2" imgW="4319640" imgH="3168720"/>
        </mc:Choice>
        <mc:Fallback>
          <p:control name="ShockwaveFlash1" r:id="rId2" imgW="4319640" imgH="3168720">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989138"/>
                  <a:ext cx="4319588" cy="31686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0258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ru-RU" b="1" dirty="0">
                <a:effectLst>
                  <a:outerShdw blurRad="50800" dist="38100" dir="2700000" algn="tl" rotWithShape="0">
                    <a:prstClr val="black">
                      <a:alpha val="40000"/>
                    </a:prstClr>
                  </a:outerShdw>
                </a:effectLst>
              </a:rPr>
              <a:t>Роман Анђеле Нанети "Мој дека је био трешња" је прича коју нам приповеда дечак Тонино. Он има баку и деку у граду, који живе у истој кући, а за њега су успутни пролазници, више посвећени свом псу него њему; и баку и деку на селу, којима је он радост и испуњење.</a:t>
            </a:r>
            <a:endParaRPr lang="en-US" b="1" dirty="0">
              <a:effectLst>
                <a:outerShdw blurRad="50800" dist="38100" dir="2700000" algn="tl" rotWithShape="0">
                  <a:prstClr val="black">
                    <a:alpha val="40000"/>
                  </a:prstClr>
                </a:outerShdw>
              </a:effectLst>
            </a:endParaRPr>
          </a:p>
        </p:txBody>
      </p:sp>
      <p:sp>
        <p:nvSpPr>
          <p:cNvPr id="4" name="Right Arrow 3">
            <a:hlinkClick r:id="rId3" action="ppaction://hlinksldjump"/>
          </p:cNvPr>
          <p:cNvSpPr/>
          <p:nvPr/>
        </p:nvSpPr>
        <p:spPr>
          <a:xfrm>
            <a:off x="539552"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Help 1">
            <a:hlinkClick r:id="" action="ppaction://noaction" highlightClick="1"/>
          </p:cNvPr>
          <p:cNvSpPr/>
          <p:nvPr/>
        </p:nvSpPr>
        <p:spPr>
          <a:xfrm>
            <a:off x="6211032" y="5517232"/>
            <a:ext cx="828000" cy="828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Information 4">
            <a:hlinkClick r:id="" action="ppaction://hlinkshowjump?jump=nextslide" highlightClick="1"/>
          </p:cNvPr>
          <p:cNvSpPr/>
          <p:nvPr/>
        </p:nvSpPr>
        <p:spPr>
          <a:xfrm>
            <a:off x="4067944" y="5517232"/>
            <a:ext cx="835200" cy="8352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6215943" y="5517232"/>
            <a:ext cx="828000"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174899"/>
      </p:ext>
    </p:extLst>
  </p:cSld>
  <p:clrMapOvr>
    <a:masterClrMapping/>
  </p:clrMapOvr>
  <mc:AlternateContent xmlns:mc="http://schemas.openxmlformats.org/markup-compatibility/2006" xmlns:p14="http://schemas.microsoft.com/office/powerpoint/2010/main">
    <mc:Choice Requires="p14">
      <p:transition spd="slow" p14:dur="3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grpId="0" nodeType="withEffect">
                                  <p:stCondLst>
                                    <p:cond delay="200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10"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t>ЗНАЧЕЊЕ ТРЕШЊЕ У НАШОЈ НАРОДНОЈ МИТОЛОГИЈИ И ВЕРОВАЊИМА</a:t>
            </a:r>
            <a:endParaRPr lang="en-US" sz="2400" dirty="0"/>
          </a:p>
        </p:txBody>
      </p:sp>
      <p:sp>
        <p:nvSpPr>
          <p:cNvPr id="3" name="Content Placeholder 2"/>
          <p:cNvSpPr>
            <a:spLocks noGrp="1"/>
          </p:cNvSpPr>
          <p:nvPr>
            <p:ph idx="1"/>
          </p:nvPr>
        </p:nvSpPr>
        <p:spPr>
          <a:xfrm>
            <a:off x="1763688" y="1266817"/>
            <a:ext cx="6851104" cy="4929411"/>
          </a:xfrm>
        </p:spPr>
        <p:txBody>
          <a:bodyPr>
            <a:normAutofit fontScale="47500" lnSpcReduction="20000"/>
          </a:bodyPr>
          <a:lstStyle/>
          <a:p>
            <a:pPr marL="0" indent="0">
              <a:buNone/>
            </a:pPr>
            <a:r>
              <a:rPr lang="sr-Latn-RS" b="1" dirty="0"/>
              <a:t>KIRSCHE (prunus cerausus) – </a:t>
            </a:r>
            <a:r>
              <a:rPr lang="sr-Cyrl-RS" b="1" dirty="0"/>
              <a:t>трешња, црешња.</a:t>
            </a:r>
            <a:endParaRPr lang="en-US" b="1" dirty="0"/>
          </a:p>
          <a:p>
            <a:pPr marL="0" indent="0">
              <a:buNone/>
            </a:pPr>
            <a:r>
              <a:rPr lang="sr-Cyrl-RS" b="1" dirty="0"/>
              <a:t>Реч је позајмљеница из латинског, позната свим словенским језицима.</a:t>
            </a:r>
            <a:endParaRPr lang="en-US" b="1" dirty="0"/>
          </a:p>
          <a:p>
            <a:pPr marL="0" indent="0">
              <a:buNone/>
            </a:pPr>
            <a:r>
              <a:rPr lang="sr-Cyrl-RS" b="1" dirty="0"/>
              <a:t>„Трешња има известан религијски значај.</a:t>
            </a:r>
            <a:endParaRPr lang="en-US" b="1" dirty="0"/>
          </a:p>
          <a:p>
            <a:pPr marL="0" indent="0">
              <a:buNone/>
            </a:pPr>
            <a:r>
              <a:rPr lang="sr-Cyrl-RS" b="1" dirty="0"/>
              <a:t> </a:t>
            </a:r>
            <a:endParaRPr lang="en-US" b="1" dirty="0"/>
          </a:p>
          <a:p>
            <a:pPr marL="0" indent="0">
              <a:buNone/>
            </a:pPr>
            <a:r>
              <a:rPr lang="sr-Cyrl-RS" b="1" dirty="0"/>
              <a:t>Трешња има извесну улогу и у врачањима и гатањима. Девојка која жели да се уда простре уочи Ђурђевдана под какву младу трешњу неношену повезачу, па сутра пре сунца затресе трешњу и каже:</a:t>
            </a:r>
            <a:endParaRPr lang="en-US" b="1" dirty="0"/>
          </a:p>
          <a:p>
            <a:pPr marL="0" indent="0">
              <a:buNone/>
            </a:pPr>
            <a:r>
              <a:rPr lang="sr-Cyrl-RS" b="1" dirty="0"/>
              <a:t>„Повезача наношена,</a:t>
            </a:r>
            <a:endParaRPr lang="en-US" b="1" dirty="0"/>
          </a:p>
          <a:p>
            <a:pPr marL="0" indent="0">
              <a:buNone/>
            </a:pPr>
            <a:r>
              <a:rPr lang="sr-Cyrl-RS" b="1" dirty="0"/>
              <a:t>девојка напрошена, </a:t>
            </a:r>
            <a:endParaRPr lang="en-US" b="1" dirty="0"/>
          </a:p>
          <a:p>
            <a:pPr marL="0" indent="0">
              <a:buNone/>
            </a:pPr>
            <a:r>
              <a:rPr lang="sr-Cyrl-RS" b="1" dirty="0"/>
              <a:t>а ливада некошена:</a:t>
            </a:r>
            <a:endParaRPr lang="en-US" b="1" dirty="0"/>
          </a:p>
          <a:p>
            <a:pPr marL="0" indent="0">
              <a:buNone/>
            </a:pPr>
            <a:r>
              <a:rPr lang="sr-Cyrl-RS" b="1" dirty="0"/>
              <a:t>повезачу понесоше, </a:t>
            </a:r>
            <a:endParaRPr lang="en-US" b="1" dirty="0"/>
          </a:p>
          <a:p>
            <a:pPr marL="0" indent="0">
              <a:buNone/>
            </a:pPr>
            <a:r>
              <a:rPr lang="sr-Cyrl-RS" b="1" dirty="0"/>
              <a:t>ливаду покосише,</a:t>
            </a:r>
            <a:endParaRPr lang="en-US" b="1" dirty="0"/>
          </a:p>
          <a:p>
            <a:pPr marL="0" indent="0">
              <a:buNone/>
            </a:pPr>
            <a:r>
              <a:rPr lang="sr-Cyrl-RS" b="1" dirty="0"/>
              <a:t>и девојку испросише“.</a:t>
            </a:r>
            <a:endParaRPr lang="en-US" b="1" dirty="0"/>
          </a:p>
          <a:p>
            <a:pPr marL="0" indent="0">
              <a:buNone/>
            </a:pPr>
            <a:r>
              <a:rPr lang="sr-Cyrl-RS" b="1" dirty="0"/>
              <a:t>Цветове што са трешње отпадну покупи у повезачу и носи уза се (Беговић, 222).</a:t>
            </a:r>
            <a:endParaRPr lang="en-US" b="1" dirty="0"/>
          </a:p>
          <a:p>
            <a:pPr marL="0" indent="0">
              <a:buNone/>
            </a:pPr>
            <a:r>
              <a:rPr lang="sr-Cyrl-RS" b="1" dirty="0"/>
              <a:t> </a:t>
            </a:r>
            <a:endParaRPr lang="en-US" b="1" dirty="0"/>
          </a:p>
          <a:p>
            <a:pPr marL="0" indent="0">
              <a:buNone/>
            </a:pPr>
            <a:r>
              <a:rPr lang="sr-Cyrl-RS" b="1" dirty="0"/>
              <a:t>Према гранчици трешње, метнутој на Андрашево у воду, гата се о дужини живота: ако гранчица процвета, биће живот дуг, а ако процвета и олиста, биће кратак (</a:t>
            </a:r>
            <a:r>
              <a:rPr lang="sr-Latn-RS" b="1" dirty="0"/>
              <a:t>ZNŠOJS, 19, 202)</a:t>
            </a:r>
            <a:r>
              <a:rPr lang="sr-Cyrl-RS" b="1" dirty="0"/>
              <a:t>“</a:t>
            </a:r>
            <a:r>
              <a:rPr lang="sr-Latn-RS" b="1" dirty="0"/>
              <a:t>.</a:t>
            </a:r>
            <a:endParaRPr lang="en-US" b="1" dirty="0"/>
          </a:p>
          <a:p>
            <a:pPr marL="0" indent="0">
              <a:buNone/>
            </a:pPr>
            <a:r>
              <a:rPr lang="sr-Cyrl-RS" b="1" dirty="0"/>
              <a:t> </a:t>
            </a:r>
            <a:endParaRPr lang="en-US" b="1" dirty="0"/>
          </a:p>
          <a:p>
            <a:pPr marL="0" indent="0">
              <a:buNone/>
            </a:pPr>
            <a:r>
              <a:rPr lang="sr-Cyrl-RS" b="1" dirty="0"/>
              <a:t>Веселин Чајкановић „Речник српских народних веровања о биљкама“ стр.199.</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1512168" cy="1512168"/>
          </a:xfrm>
          <a:prstGeom prst="rect">
            <a:avLst/>
          </a:prstGeom>
        </p:spPr>
      </p:pic>
      <p:sp>
        <p:nvSpPr>
          <p:cNvPr id="5" name="Curved Left Arrow 4">
            <a:hlinkClick r:id="rId3"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06253429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b="1" dirty="0"/>
              <a:t>Ваш задатак је</a:t>
            </a:r>
            <a:r>
              <a:rPr lang="sr-Cyrl-RS" sz="2400" b="1" dirty="0" smtClean="0"/>
              <a:t>:</a:t>
            </a:r>
            <a:endParaRPr lang="en-US" sz="2400" b="1"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sr-Cyrl-RS" sz="2000" b="1" dirty="0"/>
              <a:t>д</a:t>
            </a:r>
            <a:r>
              <a:rPr lang="sr-Cyrl-RS" sz="2000" b="1" dirty="0" smtClean="0"/>
              <a:t>а </a:t>
            </a:r>
            <a:r>
              <a:rPr lang="sr-Cyrl-RS" sz="2000" b="1" dirty="0"/>
              <a:t>у свеске забележите књижевни род</a:t>
            </a:r>
            <a:endParaRPr lang="en-US" sz="2000" b="1" dirty="0"/>
          </a:p>
          <a:p>
            <a:pPr marL="457200" lvl="0" indent="-457200">
              <a:buFont typeface="+mj-lt"/>
              <a:buAutoNum type="arabicPeriod"/>
            </a:pPr>
            <a:r>
              <a:rPr lang="sr-Cyrl-RS" sz="2000" b="1" dirty="0"/>
              <a:t>Књижевну врсту</a:t>
            </a:r>
            <a:endParaRPr lang="en-US" sz="2000" b="1" dirty="0"/>
          </a:p>
          <a:p>
            <a:pPr marL="457200" lvl="0" indent="-457200">
              <a:buFont typeface="+mj-lt"/>
              <a:buAutoNum type="arabicPeriod"/>
            </a:pPr>
            <a:r>
              <a:rPr lang="sr-Cyrl-RS" sz="2000" b="1" dirty="0"/>
              <a:t>Издвојите ликове</a:t>
            </a:r>
            <a:endParaRPr lang="en-US" sz="2000" b="1" dirty="0"/>
          </a:p>
          <a:p>
            <a:pPr marL="457200" lvl="0" indent="-457200">
              <a:buFont typeface="+mj-lt"/>
              <a:buAutoNum type="arabicPeriod"/>
            </a:pPr>
            <a:r>
              <a:rPr lang="sr-Cyrl-RS" sz="2000" b="1" dirty="0"/>
              <a:t>Напишете тему</a:t>
            </a:r>
            <a:endParaRPr lang="en-US" sz="2000" b="1" dirty="0"/>
          </a:p>
          <a:p>
            <a:pPr marL="457200" lvl="0" indent="-457200">
              <a:buFont typeface="+mj-lt"/>
              <a:buAutoNum type="arabicPeriod"/>
            </a:pPr>
            <a:r>
              <a:rPr lang="sr-Cyrl-RS" sz="2000" b="1" dirty="0"/>
              <a:t>Из читанке препишете шта је фабула (стр. 217.)</a:t>
            </a:r>
            <a:endParaRPr lang="en-US" sz="2000" b="1" dirty="0"/>
          </a:p>
          <a:p>
            <a:pPr marL="457200" lvl="0" indent="-457200">
              <a:buFont typeface="+mj-lt"/>
              <a:buAutoNum type="arabicPeriod"/>
            </a:pPr>
            <a:r>
              <a:rPr lang="sr-Cyrl-RS" sz="2000" b="1" dirty="0"/>
              <a:t>Одредите које стилске фигуре препознајете осим ономатопеје</a:t>
            </a:r>
            <a:r>
              <a:rPr lang="sr-Cyrl-RS" sz="2200" b="1" dirty="0"/>
              <a:t>.</a:t>
            </a:r>
            <a:endParaRPr lang="en-US" sz="2200" b="1" dirty="0"/>
          </a:p>
          <a:p>
            <a:pPr marL="0" indent="0">
              <a:buNone/>
            </a:pPr>
            <a:endParaRPr lang="en-US" dirty="0"/>
          </a:p>
        </p:txBody>
      </p:sp>
      <p:sp>
        <p:nvSpPr>
          <p:cNvPr id="4" name="Curved Left Arrow 3">
            <a:hlinkClick r:id="rId2"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8978886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1556792"/>
            <a:ext cx="3682752" cy="4536504"/>
          </a:xfrm>
        </p:spPr>
        <p:txBody>
          <a:bodyPr>
            <a:normAutofit fontScale="62500" lnSpcReduction="20000"/>
          </a:bodyPr>
          <a:lstStyle/>
          <a:p>
            <a:pPr marL="0" indent="0" algn="just">
              <a:buNone/>
            </a:pPr>
            <a:r>
              <a:rPr lang="ru-RU" b="1" dirty="0" smtClean="0">
                <a:effectLst/>
              </a:rPr>
              <a:t>Иако је дечак, Тонино добро уочава и осећа свет око себе.За њега је бака Теодолинда нека врста кућне чаробнице - сама прави сапуне од којих мирише на свежину, познаје свако пиле и гушче и они је следе у стопу куда год да крене, али их она припрема и за продају, лаком руком им заврће шију, објашњавајући да је то закон природе.Он увиђа колико се бака Теодолинда и дека Отавијано воле, да то њеном лицу даје израз младоликости ма колико година она имала.</a:t>
            </a:r>
            <a:r>
              <a:rPr lang="ru-RU" dirty="0" smtClean="0"/>
              <a:t/>
            </a:r>
            <a:br>
              <a:rPr lang="ru-RU" dirty="0" smtClean="0"/>
            </a:br>
            <a:r>
              <a:rPr lang="ru-RU" dirty="0" smtClean="0">
                <a:effectLst/>
              </a:rPr>
              <a:t/>
            </a:r>
            <a:br>
              <a:rPr lang="ru-RU" dirty="0" smtClean="0">
                <a:effectLst/>
              </a:rPr>
            </a:b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2"/>
            <a:ext cx="4650617" cy="3888432"/>
          </a:xfrm>
          <a:prstGeom prst="rect">
            <a:avLst/>
          </a:prstGeom>
        </p:spPr>
      </p:pic>
      <p:sp>
        <p:nvSpPr>
          <p:cNvPr id="9" name="Right Arrow 8">
            <a:hlinkClick r:id="rId4" action="ppaction://hlinksldjump"/>
          </p:cNvPr>
          <p:cNvSpPr/>
          <p:nvPr/>
        </p:nvSpPr>
        <p:spPr>
          <a:xfrm>
            <a:off x="1440000"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Action Button: Movie 1">
            <a:hlinkClick r:id="" action="ppaction://hlinkshowjump?jump=nextslide" highlightClick="1"/>
          </p:cNvPr>
          <p:cNvSpPr/>
          <p:nvPr/>
        </p:nvSpPr>
        <p:spPr>
          <a:xfrm>
            <a:off x="5220072" y="5733256"/>
            <a:ext cx="835200" cy="835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409150"/>
      </p:ext>
    </p:extLst>
  </p:cSld>
  <p:clrMapOvr>
    <a:masterClrMapping/>
  </p:clrMapOvr>
  <mc:AlternateContent xmlns:mc="http://schemas.openxmlformats.org/markup-compatibility/2006" xmlns:p14="http://schemas.microsoft.com/office/powerpoint/2010/main">
    <mc:Choice Requires="p14">
      <p:transition spd="slow" p14:dur="3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grpId="0" nodeType="withEffect">
                                  <p:stCondLst>
                                    <p:cond delay="200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27924" y="1600200"/>
            <a:ext cx="6288151" cy="4525963"/>
          </a:xfrm>
        </p:spPr>
      </p:pic>
      <p:sp>
        <p:nvSpPr>
          <p:cNvPr id="5" name="Curved Left Arrow 4">
            <a:hlinkClick r:id="rId5" action="ppaction://hlinksldjump"/>
          </p:cNvPr>
          <p:cNvSpPr/>
          <p:nvPr/>
        </p:nvSpPr>
        <p:spPr>
          <a:xfrm>
            <a:off x="8316416" y="5733256"/>
            <a:ext cx="587504" cy="9176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Rectangle 1"/>
          <p:cNvSpPr/>
          <p:nvPr/>
        </p:nvSpPr>
        <p:spPr>
          <a:xfrm>
            <a:off x="1547664" y="548680"/>
            <a:ext cx="5904656" cy="369332"/>
          </a:xfrm>
          <a:prstGeom prst="rect">
            <a:avLst/>
          </a:prstGeom>
        </p:spPr>
        <p:txBody>
          <a:bodyPr wrap="square">
            <a:spAutoFit/>
          </a:bodyPr>
          <a:lstStyle/>
          <a:p>
            <a:r>
              <a:rPr lang="en-US" dirty="0">
                <a:hlinkClick r:id="rId6"/>
              </a:rPr>
              <a:t>https://www.youtube.com/watch?v=ZX5lZ4MP8EE</a:t>
            </a:r>
            <a:endParaRPr lang="en-US" dirty="0"/>
          </a:p>
        </p:txBody>
      </p:sp>
    </p:spTree>
    <p:controls>
      <mc:AlternateContent xmlns:mc="http://schemas.openxmlformats.org/markup-compatibility/2006">
        <mc:Choice xmlns:v="urn:schemas-microsoft-com:vml" Requires="v">
          <p:control spid="2052" name="ShockwaveFlash1" r:id="rId2" imgW="3960720" imgH="2879640"/>
        </mc:Choice>
        <mc:Fallback>
          <p:control name="ShockwaveFlash1" r:id="rId2" imgW="3960720" imgH="2879640">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133600"/>
                  <a:ext cx="3960812" cy="28781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29527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556792"/>
            <a:ext cx="4330824" cy="3629000"/>
          </a:xfrm>
        </p:spPr>
        <p:txBody>
          <a:bodyPr>
            <a:normAutofit/>
          </a:bodyPr>
          <a:lstStyle/>
          <a:p>
            <a:pPr marL="0" indent="0" fontAlgn="base">
              <a:buNone/>
            </a:pPr>
            <a:r>
              <a:rPr lang="ru-RU" sz="2000" b="1" dirty="0" smtClean="0"/>
              <a:t>Дека </a:t>
            </a:r>
            <a:r>
              <a:rPr lang="ru-RU" sz="2000" b="1" dirty="0"/>
              <a:t>Отавијано је непоновљива личност. Уз њега ће Тонино научити да свако биће и биљка у природи има своју душу и богати свет. Тонино ће са њим провести најлепше тренутке детињства учећи о животу, купајући се у каналу, пењући се на трешњу, једући шато. Он ће остати најупечатљивија боја радости Тониновог детињства.</a:t>
            </a:r>
            <a:endParaRPr lang="ru-RU" sz="2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56" y="1700808"/>
            <a:ext cx="3609278" cy="3027136"/>
          </a:xfrm>
          <a:prstGeom prst="rect">
            <a:avLst/>
          </a:prstGeom>
        </p:spPr>
      </p:pic>
      <p:sp>
        <p:nvSpPr>
          <p:cNvPr id="6" name="Right Arrow 5">
            <a:hlinkClick r:id="rId4" action="ppaction://hlinksldjump"/>
          </p:cNvPr>
          <p:cNvSpPr/>
          <p:nvPr/>
        </p:nvSpPr>
        <p:spPr>
          <a:xfrm>
            <a:off x="2340000" y="612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8251909"/>
      </p:ext>
    </p:extLst>
  </p:cSld>
  <p:clrMapOvr>
    <a:masterClrMapping/>
  </p:clrMapOvr>
  <mc:AlternateContent xmlns:mc="http://schemas.openxmlformats.org/markup-compatibility/2006" xmlns:p14="http://schemas.microsoft.com/office/powerpoint/2010/main">
    <mc:Choice Requires="p14">
      <p:transition spd="slow" p14:dur="3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grpId="0" nodeType="withEffect">
                                  <p:stCondLst>
                                    <p:cond delay="200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376</TotalTime>
  <Words>816</Words>
  <Application>Microsoft Office PowerPoint</Application>
  <PresentationFormat>On-screen Show (4:3)</PresentationFormat>
  <Paragraphs>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МОЈ ДЕКА ЈЕ БИО ТРЕШЊА</vt:lpstr>
      <vt:lpstr> АНЂЕЛА НАНЕТИ</vt:lpstr>
      <vt:lpstr>PowerPoint Presentation</vt:lpstr>
      <vt:lpstr>PowerPoint Presentation</vt:lpstr>
      <vt:lpstr>ЗНАЧЕЊЕ ТРЕШЊЕ У НАШОЈ НАРОДНОЈ МИТОЛОГИЈИ И ВЕРОВАЊИМА</vt:lpstr>
      <vt:lpstr>Ваш задатак је: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Редослед догађаја од којих је сачињена фабула романа "Мој дека је био трешња"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МОЈ ДЕКА ЈЕ БИО ТРЕШЊА</dc:title>
  <dc:creator>Sinisa</dc:creator>
  <cp:lastModifiedBy>TANJA</cp:lastModifiedBy>
  <cp:revision>50</cp:revision>
  <dcterms:created xsi:type="dcterms:W3CDTF">2020-05-22T17:54:58Z</dcterms:created>
  <dcterms:modified xsi:type="dcterms:W3CDTF">2020-05-25T17:19:45Z</dcterms:modified>
</cp:coreProperties>
</file>